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  <p:sldMasterId id="2147483684" r:id="rId2"/>
    <p:sldMasterId id="2147483696" r:id="rId3"/>
  </p:sldMasterIdLst>
  <p:notesMasterIdLst>
    <p:notesMasterId r:id="rId19"/>
  </p:notesMasterIdLst>
  <p:handoutMasterIdLst>
    <p:handoutMasterId r:id="rId20"/>
  </p:handoutMasterIdLst>
  <p:sldIdLst>
    <p:sldId id="256" r:id="rId4"/>
    <p:sldId id="325" r:id="rId5"/>
    <p:sldId id="328" r:id="rId6"/>
    <p:sldId id="259" r:id="rId7"/>
    <p:sldId id="321" r:id="rId8"/>
    <p:sldId id="285" r:id="rId9"/>
    <p:sldId id="315" r:id="rId10"/>
    <p:sldId id="317" r:id="rId11"/>
    <p:sldId id="340" r:id="rId12"/>
    <p:sldId id="299" r:id="rId13"/>
    <p:sldId id="310" r:id="rId14"/>
    <p:sldId id="313" r:id="rId15"/>
    <p:sldId id="314" r:id="rId16"/>
    <p:sldId id="267" r:id="rId17"/>
    <p:sldId id="322" r:id="rId18"/>
  </p:sldIdLst>
  <p:sldSz cx="10080625" cy="7559675"/>
  <p:notesSz cx="6858000" cy="9144000"/>
  <p:defaultTextStyle>
    <a:defPPr>
      <a:defRPr lang="en-GB"/>
    </a:defPPr>
    <a:lvl1pPr algn="l" defTabSz="45710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1pPr>
    <a:lvl2pPr marL="742796" indent="-285692" algn="l" defTabSz="45710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2pPr>
    <a:lvl3pPr marL="1142762" indent="-228552" algn="l" defTabSz="45710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3pPr>
    <a:lvl4pPr marL="1599868" indent="-228552" algn="l" defTabSz="45710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4pPr>
    <a:lvl5pPr marL="2056973" indent="-228552" algn="l" defTabSz="45710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5pPr>
    <a:lvl6pPr marL="2285526" algn="l" defTabSz="914210" rtl="0" eaLnBrk="1" latinLnBrk="0" hangingPunct="1"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6pPr>
    <a:lvl7pPr marL="2742632" algn="l" defTabSz="914210" rtl="0" eaLnBrk="1" latinLnBrk="0" hangingPunct="1"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7pPr>
    <a:lvl8pPr marL="3199737" algn="l" defTabSz="914210" rtl="0" eaLnBrk="1" latinLnBrk="0" hangingPunct="1"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8pPr>
    <a:lvl9pPr marL="3656842" algn="l" defTabSz="914210" rtl="0" eaLnBrk="1" latinLnBrk="0" hangingPunct="1">
      <a:defRPr sz="2000" kern="1200">
        <a:solidFill>
          <a:schemeClr val="bg1"/>
        </a:solidFill>
        <a:latin typeface="Arial" charset="0"/>
        <a:ea typeface="WenQuanYi Micro Hei" charset="0"/>
        <a:cs typeface="WenQuanYi Micro Hei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93463"/>
    <a:srgbClr val="E7E7E7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47" autoAdjust="0"/>
    <p:restoredTop sz="91806" autoAdjust="0"/>
  </p:normalViewPr>
  <p:slideViewPr>
    <p:cSldViewPr>
      <p:cViewPr>
        <p:scale>
          <a:sx n="66" d="100"/>
          <a:sy n="66" d="100"/>
        </p:scale>
        <p:origin x="-3030" y="-1110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0" y="46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4F840-B972-4BBD-8AAA-9004B14676A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31866-4092-47EB-ABA3-34B0E105CF0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99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35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36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7037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Calibri" pitchFamily="32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843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7238" cy="3424238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18441" name="Text Box 8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Calibri" pitchFamily="32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fld id="{59B4BFC1-2246-4294-9F78-562DB75A3C49}" type="slidenum">
              <a:rPr lang="de-DE" altLang="en-US"/>
              <a:pPr>
                <a:defRPr/>
              </a:pPr>
              <a:t>‹N°›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5458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10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796" indent="-285692" algn="l" defTabSz="45710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2762" indent="-228552" algn="l" defTabSz="45710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599868" indent="-228552" algn="l" defTabSz="45710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6973" indent="-228552" algn="l" defTabSz="45710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5526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3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37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4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70AC4D8-AC58-4AF8-8DAA-180DAA0C1857}" type="slidenum">
              <a:rPr lang="de-DE" altLang="en-US" smtClean="0">
                <a:latin typeface="Calibri" pitchFamily="34" charset="0"/>
                <a:ea typeface="WenQuanYi Micro Hei" charset="0"/>
                <a:cs typeface="DejaVu Sans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en-US" dirty="0" smtClean="0">
              <a:latin typeface="Calibri" pitchFamily="34" charset="0"/>
              <a:ea typeface="WenQuanYi Micro Hei" charset="0"/>
              <a:cs typeface="DejaVu Sans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2" name="Espace réservé des commentair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10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7178841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11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895971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B42148-A84B-4BC7-A7DD-72D3B5A58341}" type="slidenum">
              <a:rPr lang="de-DE" altLang="en-US" smtClean="0">
                <a:latin typeface="Calibri" pitchFamily="34" charset="0"/>
                <a:ea typeface="WenQuanYi Micro Hei" charset="0"/>
                <a:cs typeface="DejaVu Sans" pitchFamily="34" charset="0"/>
              </a:rPr>
              <a:pPr eaLnBrk="1" hangingPunct="1">
                <a:spcBef>
                  <a:spcPct val="0"/>
                </a:spcBef>
              </a:pPr>
              <a:t>14</a:t>
            </a:fld>
            <a:endParaRPr lang="de-DE" altLang="en-US" smtClean="0">
              <a:latin typeface="Calibri" pitchFamily="34" charset="0"/>
              <a:ea typeface="WenQuanYi Micro Hei" charset="0"/>
              <a:cs typeface="DejaVu Sans" pitchFamily="34" charset="0"/>
            </a:endParaRPr>
          </a:p>
        </p:txBody>
      </p:sp>
      <p:sp>
        <p:nvSpPr>
          <p:cNvPr id="327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2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10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sz="1200" b="0" i="0" kern="1200" dirty="0" smtClean="0">
              <a:solidFill>
                <a:srgbClr val="C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3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0E02847-B813-454B-8174-C1A8C040F4C3}" type="slidenum">
              <a:rPr lang="de-DE" altLang="en-US" smtClean="0">
                <a:latin typeface="Calibri" pitchFamily="34" charset="0"/>
                <a:ea typeface="WenQuanYi Micro Hei" charset="0"/>
                <a:cs typeface="DejaVu Sans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de-DE" altLang="en-US" smtClean="0">
              <a:latin typeface="Calibri" pitchFamily="34" charset="0"/>
              <a:ea typeface="WenQuanYi Micro Hei" charset="0"/>
              <a:cs typeface="DejaVu Sans" pitchFamily="34" charset="0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" name="Notizen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6CD2FF9-635C-4373-B75F-8F55C0E84920}" type="slidenum">
              <a:rPr lang="de-DE" altLang="en-US" smtClean="0">
                <a:latin typeface="Calibri" pitchFamily="34" charset="0"/>
                <a:ea typeface="WenQuanYi Micro Hei" charset="0"/>
                <a:cs typeface="DejaVu Sans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de-DE" altLang="en-US" smtClean="0">
              <a:latin typeface="Calibri" pitchFamily="34" charset="0"/>
              <a:ea typeface="WenQuanYi Micro Hei" charset="0"/>
              <a:cs typeface="DejaVu Sans" pitchFamily="34" charset="0"/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" name="Notizen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10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fr-FR" sz="1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E89D0AF-736D-49E2-A992-05164BA68801}" type="slidenum">
              <a:rPr lang="de-DE" altLang="en-US" smtClean="0">
                <a:latin typeface="Calibri" pitchFamily="34" charset="0"/>
                <a:ea typeface="WenQuanYi Micro Hei" charset="0"/>
                <a:cs typeface="DejaVu Sans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de-DE" altLang="en-US" smtClean="0">
              <a:latin typeface="Calibri" pitchFamily="34" charset="0"/>
              <a:ea typeface="WenQuanYi Micro Hei" charset="0"/>
              <a:cs typeface="DejaVu Sans" pitchFamily="34" charset="0"/>
            </a:endParaRPr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" name="Notizen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aseline="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7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8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620375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59B4BFC1-2246-4294-9F78-562DB75A3C49}" type="slidenum">
              <a:rPr lang="de-DE" altLang="en-US" smtClean="0"/>
              <a:pPr>
                <a:defRPr/>
              </a:pPr>
              <a:t>9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620375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16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87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86625" y="501650"/>
            <a:ext cx="2266950" cy="6248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85775" y="501650"/>
            <a:ext cx="6648450" cy="6248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067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40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85775" y="1763713"/>
            <a:ext cx="9067800" cy="49863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58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59652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85775" y="1763713"/>
            <a:ext cx="4457700" cy="49863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95875" y="1763713"/>
            <a:ext cx="4457700" cy="49863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9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16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19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2044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8211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37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799446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85775" y="1763713"/>
            <a:ext cx="9067800" cy="49863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67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86625" y="501650"/>
            <a:ext cx="2266950" cy="6248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85775" y="501650"/>
            <a:ext cx="6648450" cy="6248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19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40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85775" y="1763713"/>
            <a:ext cx="9067800" cy="49863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058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59652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85775" y="1763713"/>
            <a:ext cx="4457700" cy="49863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95875" y="1763713"/>
            <a:ext cx="4457700" cy="49863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9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16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19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204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66167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8211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79944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85775" y="1763713"/>
            <a:ext cx="9067800" cy="49863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67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86625" y="501650"/>
            <a:ext cx="2266950" cy="6248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85775" y="501650"/>
            <a:ext cx="6648450" cy="6248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19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85775" y="1763713"/>
            <a:ext cx="4457700" cy="4986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95875" y="1763713"/>
            <a:ext cx="4457700" cy="4986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15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280" y="279375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2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79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998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72568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3464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0"/>
            <a:ext cx="9601200" cy="14398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9194800" y="7138988"/>
            <a:ext cx="366713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41603BB3-D1FB-4412-84C6-A99C2D682427}" type="slidenum">
              <a:rPr lang="de-DE" altLang="en-US" sz="1000" smtClean="0">
                <a:cs typeface="Arial" charset="0"/>
              </a:rPr>
              <a:pPr algn="r">
                <a:buClrTx/>
                <a:buFontTx/>
                <a:buNone/>
                <a:defRPr/>
              </a:pPr>
              <a:t>‹N°›</a:t>
            </a:fld>
            <a:endParaRPr lang="de-DE" altLang="en-US" sz="1000" smtClean="0">
              <a:cs typeface="Arial" charset="0"/>
            </a:endParaRPr>
          </a:p>
        </p:txBody>
      </p:sp>
      <p:sp>
        <p:nvSpPr>
          <p:cNvPr id="103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501650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3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5775" y="1763713"/>
            <a:ext cx="9067800" cy="498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the outline text format</a:t>
            </a:r>
          </a:p>
          <a:p>
            <a:pPr lvl="1"/>
            <a:r>
              <a:rPr lang="en-GB" altLang="en-US" dirty="0" smtClean="0"/>
              <a:t>Second Outline Level</a:t>
            </a:r>
          </a:p>
          <a:p>
            <a:pPr lvl="2"/>
            <a:r>
              <a:rPr lang="en-GB" altLang="en-US" dirty="0" smtClean="0"/>
              <a:t>Third Outline Level</a:t>
            </a:r>
          </a:p>
          <a:p>
            <a:pPr lvl="3"/>
            <a:r>
              <a:rPr lang="en-GB" altLang="en-US" dirty="0" smtClean="0"/>
              <a:t>Fourth Outline Level</a:t>
            </a:r>
          </a:p>
          <a:p>
            <a:pPr lvl="4"/>
            <a:r>
              <a:rPr lang="en-GB" altLang="en-US" dirty="0" smtClean="0"/>
              <a:t>Fifth Outline Level</a:t>
            </a:r>
          </a:p>
          <a:p>
            <a:pPr lvl="4"/>
            <a:r>
              <a:rPr lang="en-GB" altLang="en-US" dirty="0" smtClean="0"/>
              <a:t>Sixth Outline Level</a:t>
            </a:r>
          </a:p>
          <a:p>
            <a:pPr lvl="4"/>
            <a:r>
              <a:rPr lang="en-GB" altLang="en-US" dirty="0" smtClean="0"/>
              <a:t>Seventh Outline Level</a:t>
            </a:r>
          </a:p>
        </p:txBody>
      </p:sp>
      <p:pic>
        <p:nvPicPr>
          <p:cNvPr id="9" name="Picture 2" descr="https://www.tsunamy.fr/trac/tsunamy/chrome/site/logos/TousLogosTsunamy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436" y="0"/>
            <a:ext cx="5439683" cy="465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RubFlama" charset="0"/>
          <a:ea typeface="WenQuanYi Micro Hei" charset="0"/>
          <a:cs typeface="WenQuanYi Micro Hei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RubFlama" charset="0"/>
          <a:ea typeface="WenQuanYi Micro Hei" charset="0"/>
          <a:cs typeface="WenQuanYi Micro Hei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RubFlama" charset="0"/>
          <a:ea typeface="WenQuanYi Micro Hei" charset="0"/>
          <a:cs typeface="WenQuanYi Micro Hei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RubFlama" charset="0"/>
          <a:ea typeface="WenQuanYi Micro Hei" charset="0"/>
          <a:cs typeface="WenQuanYi Micro Hei" charset="0"/>
        </a:defRPr>
      </a:lvl5pPr>
      <a:lvl6pPr marL="25146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RubFlama" charset="0"/>
          <a:ea typeface="WenQuanYi Micro Hei" charset="0"/>
          <a:cs typeface="WenQuanYi Micro Hei" charset="0"/>
        </a:defRPr>
      </a:lvl6pPr>
      <a:lvl7pPr marL="29718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RubFlama" charset="0"/>
          <a:ea typeface="WenQuanYi Micro Hei" charset="0"/>
          <a:cs typeface="WenQuanYi Micro Hei" charset="0"/>
        </a:defRPr>
      </a:lvl7pPr>
      <a:lvl8pPr marL="34290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RubFlama" charset="0"/>
          <a:ea typeface="WenQuanYi Micro Hei" charset="0"/>
          <a:cs typeface="WenQuanYi Micro Hei" charset="0"/>
        </a:defRPr>
      </a:lvl8pPr>
      <a:lvl9pPr marL="38862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RubFlama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57200" rtl="0" eaLnBrk="1" fontAlgn="base" hangingPunct="1">
        <a:spcBef>
          <a:spcPts val="8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356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7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100">
          <a:solidFill>
            <a:srgbClr val="003560"/>
          </a:solidFill>
          <a:latin typeface="Calibri" pitchFamily="32" charset="0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3560"/>
          </a:solidFill>
          <a:latin typeface="Calibri" pitchFamily="32" charset="0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3560"/>
          </a:solidFill>
          <a:latin typeface="Calibri" pitchFamily="32" charset="0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3560"/>
          </a:solidFill>
          <a:latin typeface="Calibri" pitchFamily="32" charset="0"/>
          <a:ea typeface="+mn-ea"/>
          <a:cs typeface="+mn-cs"/>
        </a:defRPr>
      </a:lvl5pPr>
      <a:lvl6pPr marL="25146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Calibri" pitchFamily="32" charset="0"/>
          <a:ea typeface="+mn-ea"/>
          <a:cs typeface="+mn-cs"/>
        </a:defRPr>
      </a:lvl6pPr>
      <a:lvl7pPr marL="29718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Calibri" pitchFamily="32" charset="0"/>
          <a:ea typeface="+mn-ea"/>
          <a:cs typeface="+mn-cs"/>
        </a:defRPr>
      </a:lvl7pPr>
      <a:lvl8pPr marL="34290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Calibri" pitchFamily="32" charset="0"/>
          <a:ea typeface="+mn-ea"/>
          <a:cs typeface="+mn-cs"/>
        </a:defRPr>
      </a:lvl8pPr>
      <a:lvl9pPr marL="38862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Calibri" pitchFamily="32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0"/>
            <a:ext cx="9302750" cy="4876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4225" y="0"/>
            <a:ext cx="1312863" cy="131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501650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5pPr>
      <a:lvl6pPr marL="25146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6pPr>
      <a:lvl7pPr marL="29718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7pPr>
      <a:lvl8pPr marL="34290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8pPr>
      <a:lvl9pPr marL="38862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57200" rtl="0" eaLnBrk="1" fontAlgn="base" hangingPunct="1">
        <a:spcBef>
          <a:spcPts val="8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500">
          <a:solidFill>
            <a:srgbClr val="00356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7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100">
          <a:solidFill>
            <a:srgbClr val="00356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356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356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3560"/>
          </a:solidFill>
          <a:latin typeface="+mn-lt"/>
          <a:ea typeface="+mn-ea"/>
          <a:cs typeface="+mn-cs"/>
        </a:defRPr>
      </a:lvl5pPr>
      <a:lvl6pPr marL="25146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+mn-lt"/>
          <a:ea typeface="+mn-ea"/>
          <a:cs typeface="+mn-cs"/>
        </a:defRPr>
      </a:lvl6pPr>
      <a:lvl7pPr marL="29718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+mn-lt"/>
          <a:ea typeface="+mn-ea"/>
          <a:cs typeface="+mn-cs"/>
        </a:defRPr>
      </a:lvl7pPr>
      <a:lvl8pPr marL="34290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+mn-lt"/>
          <a:ea typeface="+mn-ea"/>
          <a:cs typeface="+mn-cs"/>
        </a:defRPr>
      </a:lvl8pPr>
      <a:lvl9pPr marL="38862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0"/>
            <a:ext cx="9302750" cy="549434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5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501650"/>
            <a:ext cx="86090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pic>
        <p:nvPicPr>
          <p:cNvPr id="6" name="Picture 2" descr="https://www.tsunamy.fr/trac/tsunamy/chrome/site/logos/TousLogosTsunamy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42" y="0"/>
            <a:ext cx="5439683" cy="465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5pPr>
      <a:lvl6pPr marL="25146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6pPr>
      <a:lvl7pPr marL="29718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7pPr>
      <a:lvl8pPr marL="34290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8pPr>
      <a:lvl9pPr marL="38862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3560"/>
          </a:solidFill>
          <a:latin typeface="Calibri" pitchFamily="32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57200" rtl="0" eaLnBrk="1" fontAlgn="base" hangingPunct="1">
        <a:spcBef>
          <a:spcPts val="8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500">
          <a:solidFill>
            <a:srgbClr val="00356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7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100">
          <a:solidFill>
            <a:srgbClr val="00356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356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356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3560"/>
          </a:solidFill>
          <a:latin typeface="+mn-lt"/>
          <a:ea typeface="+mn-ea"/>
          <a:cs typeface="+mn-cs"/>
        </a:defRPr>
      </a:lvl5pPr>
      <a:lvl6pPr marL="25146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+mn-lt"/>
          <a:ea typeface="+mn-ea"/>
          <a:cs typeface="+mn-cs"/>
        </a:defRPr>
      </a:lvl6pPr>
      <a:lvl7pPr marL="29718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+mn-lt"/>
          <a:ea typeface="+mn-ea"/>
          <a:cs typeface="+mn-cs"/>
        </a:defRPr>
      </a:lvl7pPr>
      <a:lvl8pPr marL="34290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+mn-lt"/>
          <a:ea typeface="+mn-ea"/>
          <a:cs typeface="+mn-cs"/>
        </a:defRPr>
      </a:lvl8pPr>
      <a:lvl9pPr marL="3886200" indent="-228600" algn="l" defTabSz="457200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35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354955" y="1208069"/>
            <a:ext cx="8326438" cy="1266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20" tIns="45711" rIns="91420" bIns="45711" anchor="ctr"/>
          <a:lstStyle>
            <a:lvl1pPr eaLnBrk="0" hangingPunct="0">
              <a:spcBef>
                <a:spcPts val="8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5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1pPr>
            <a:lvl2pPr eaLnBrk="0" hangingPunct="0">
              <a:spcBef>
                <a:spcPts val="7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1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2pPr>
            <a:lvl3pPr eaLnBrk="0" hangingPunct="0">
              <a:spcBef>
                <a:spcPts val="6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3pPr>
            <a:lvl4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4pPr>
            <a:lvl5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sz="2400" dirty="0"/>
              <a:t>Dynamic Spatially Isolated Secure Zones for NoC-based Many-core Accelerators</a:t>
            </a:r>
            <a:endParaRPr lang="en-US" altLang="en-US" sz="1400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654050" y="1589090"/>
            <a:ext cx="721518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20" tIns="45711" rIns="91420" bIns="45711" anchor="ctr"/>
          <a:lstStyle/>
          <a:p>
            <a:endParaRPr lang="en-US" altLang="en-US" dirty="0">
              <a:latin typeface="Calibri Light" panose="020F0302020204030204" pitchFamily="34" charset="0"/>
            </a:endParaRPr>
          </a:p>
        </p:txBody>
      </p:sp>
      <p:pic>
        <p:nvPicPr>
          <p:cNvPr id="5" name="Picture 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220" y="3877163"/>
            <a:ext cx="760536" cy="398465"/>
          </a:xfrm>
          <a:prstGeom prst="rect">
            <a:avLst/>
          </a:prstGeom>
          <a:ln>
            <a:noFill/>
          </a:ln>
        </p:spPr>
      </p:pic>
      <p:pic>
        <p:nvPicPr>
          <p:cNvPr id="6" name="Picture 2" descr="Université de Bretagne-Su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141" y="3584292"/>
            <a:ext cx="816285" cy="1088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www-labsticc.univ-ubs.fr/~sevaux/logo-labsticc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48" y="3851275"/>
            <a:ext cx="1171152" cy="5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Originalbild anzeige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4" y="3779837"/>
            <a:ext cx="678214" cy="67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2851143"/>
            <a:ext cx="58261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</a:pPr>
            <a:r>
              <a:rPr lang="en-US" altLang="en-US" sz="1400" u="sng" dirty="0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Maria Méndez Rea</a:t>
            </a:r>
            <a:r>
              <a:rPr lang="en-US" altLang="en-US" sz="1400" u="sng" dirty="0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</a:rPr>
              <a:t>l</a:t>
            </a:r>
            <a:r>
              <a:rPr lang="en-US" altLang="en-US" sz="1400" dirty="0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</a:rPr>
              <a:t>, Vincent </a:t>
            </a:r>
            <a:r>
              <a:rPr lang="en-US" altLang="en-US" sz="1400" dirty="0" err="1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</a:rPr>
              <a:t>Migliore</a:t>
            </a:r>
            <a:r>
              <a:rPr lang="en-US" altLang="en-US" sz="1400" dirty="0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</a:rPr>
              <a:t>, </a:t>
            </a:r>
            <a:r>
              <a:rPr lang="en-US" altLang="en-US" sz="1400" dirty="0" err="1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</a:rPr>
              <a:t>Vianney</a:t>
            </a:r>
            <a:r>
              <a:rPr lang="en-US" altLang="en-US" sz="1400" dirty="0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altLang="en-US" sz="1400" dirty="0" err="1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</a:rPr>
              <a:t>Lapotre</a:t>
            </a:r>
            <a:r>
              <a:rPr lang="en-US" altLang="en-US" sz="1400" dirty="0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</a:rPr>
              <a:t>, Guy Gogniat</a:t>
            </a:r>
          </a:p>
          <a:p>
            <a:pPr algn="ctr">
              <a:buClrTx/>
            </a:pPr>
            <a:r>
              <a:rPr lang="en-US" altLang="en-US" sz="1400" dirty="0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</a:rPr>
              <a:t>Lab-STICC </a:t>
            </a:r>
            <a:r>
              <a:rPr lang="en-US" altLang="en-US" sz="1400" dirty="0" err="1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</a:rPr>
              <a:t>Université</a:t>
            </a:r>
            <a:r>
              <a:rPr lang="en-US" altLang="en-US" sz="1400" dirty="0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</a:rPr>
              <a:t> de Bretagne-</a:t>
            </a:r>
            <a:r>
              <a:rPr lang="en-US" altLang="en-US" sz="1400" dirty="0" err="1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</a:rPr>
              <a:t>Sud</a:t>
            </a:r>
            <a:r>
              <a:rPr lang="en-US" altLang="en-US" sz="1400" dirty="0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</a:rPr>
              <a:t> Lorient FRANCE</a:t>
            </a:r>
            <a:endParaRPr lang="en-US" altLang="en-US" sz="1400" dirty="0">
              <a:solidFill>
                <a:schemeClr val="accent2">
                  <a:lumMod val="5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4626" y="2851143"/>
            <a:ext cx="3733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</a:pPr>
            <a:r>
              <a:rPr lang="en-US" altLang="en-US" sz="14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Philipp </a:t>
            </a:r>
            <a:r>
              <a:rPr lang="en-US" altLang="en-US" sz="1400" dirty="0" err="1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Wehner</a:t>
            </a:r>
            <a:r>
              <a:rPr lang="en-US" altLang="en-US" sz="14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, Diana </a:t>
            </a:r>
            <a:r>
              <a:rPr lang="en-US" altLang="en-US" sz="1400" dirty="0" err="1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Göhringer</a:t>
            </a:r>
            <a:endParaRPr lang="en-US" altLang="en-US" sz="1400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algn="ctr">
              <a:buClrTx/>
            </a:pPr>
            <a:r>
              <a:rPr lang="en-US" altLang="en-US" sz="14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Ruhr-University Bochum, GERMANY</a:t>
            </a:r>
            <a:endParaRPr lang="en-US" altLang="en-US" sz="14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485776" y="1475581"/>
            <a:ext cx="9072563" cy="158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20" tIns="45711" rIns="91420" bIns="45711"/>
          <a:lstStyle>
            <a:lvl1pPr eaLnBrk="0" hangingPunct="0">
              <a:spcBef>
                <a:spcPts val="8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3560"/>
                </a:solidFill>
                <a:latin typeface="RubFlama Light" pitchFamily="2" charset="0"/>
                <a:ea typeface="WenQuanYi Micro Hei" charset="0"/>
                <a:cs typeface="WenQuanYi Micro Hei" charset="0"/>
              </a:defRPr>
            </a:lvl1pPr>
            <a:lvl2pPr marL="1200150" indent="-457200" eaLnBrk="0" hangingPunct="0">
              <a:spcBef>
                <a:spcPts val="7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1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2pPr>
            <a:lvl3pPr marL="1600200" indent="-457200" eaLnBrk="0" hangingPunct="0">
              <a:spcBef>
                <a:spcPts val="6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3pPr>
            <a:lvl4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4pPr>
            <a:lvl5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ts val="700"/>
              </a:spcBef>
              <a:buClrTx/>
              <a:defRPr/>
            </a:pPr>
            <a:r>
              <a:rPr lang="en-US" altLang="en-US" sz="1800" b="1" dirty="0" smtClean="0">
                <a:latin typeface="Calibri Light" panose="020F0302020204030204" pitchFamily="34" charset="0"/>
                <a:cs typeface="Arial" panose="020B0604020202020204" pitchFamily="34" charset="0"/>
              </a:rPr>
              <a:t>Virtual prototyping: 	 </a:t>
            </a: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OVP-based MPSoCSim [8]</a:t>
            </a:r>
          </a:p>
          <a:p>
            <a:pPr eaLnBrk="1" hangingPunct="1">
              <a:spcBef>
                <a:spcPts val="700"/>
              </a:spcBef>
              <a:buClrTx/>
              <a:defRPr/>
            </a:pPr>
            <a:r>
              <a:rPr lang="en-US" altLang="en-US" sz="1800" b="1" dirty="0" smtClean="0">
                <a:latin typeface="Calibri Light" panose="020F0302020204030204" pitchFamily="34" charset="0"/>
                <a:cs typeface="Arial" panose="020B0604020202020204" pitchFamily="34" charset="0"/>
              </a:rPr>
              <a:t>Experimental </a:t>
            </a:r>
            <a:r>
              <a:rPr lang="en-US" altLang="en-US" sz="1800" b="1" dirty="0">
                <a:latin typeface="Calibri Light" panose="020F0302020204030204" pitchFamily="34" charset="0"/>
                <a:cs typeface="Arial" panose="020B0604020202020204" pitchFamily="34" charset="0"/>
              </a:rPr>
              <a:t>protocol:</a:t>
            </a:r>
          </a:p>
          <a:p>
            <a:pPr marL="514350" indent="-514350" eaLnBrk="1" hangingPunct="1">
              <a:spcBef>
                <a:spcPts val="700"/>
              </a:spcBef>
              <a:buClrTx/>
              <a:buFont typeface="Times New Roman" pitchFamily="18" charset="0"/>
              <a:buChar char="•"/>
              <a:defRPr/>
            </a:pPr>
            <a:r>
              <a:rPr lang="en-US" alt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4x4 clusters </a:t>
            </a: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architecture </a:t>
            </a:r>
            <a:r>
              <a:rPr lang="en-US" alt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(60 MB + 1 ARM)</a:t>
            </a:r>
          </a:p>
          <a:p>
            <a:pPr marL="514350" indent="-514350" eaLnBrk="1" hangingPunct="1">
              <a:spcBef>
                <a:spcPts val="700"/>
              </a:spcBef>
              <a:buClrTx/>
              <a:buFont typeface="Times New Roman" pitchFamily="18" charset="0"/>
              <a:buChar char="•"/>
              <a:defRPr/>
            </a:pPr>
            <a:r>
              <a:rPr lang="en-US" alt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Matrix multiplications, 17 parallel </a:t>
            </a: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tasks for each multiplication</a:t>
            </a:r>
          </a:p>
          <a:p>
            <a:pPr eaLnBrk="1" hangingPunct="1">
              <a:spcBef>
                <a:spcPts val="700"/>
              </a:spcBef>
              <a:buClrTx/>
              <a:defRPr/>
            </a:pPr>
            <a:r>
              <a:rPr lang="en-US" alt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	</a:t>
            </a: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          </a:t>
            </a:r>
            <a:r>
              <a:rPr lang="en-US" alt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5 applications </a:t>
            </a: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-&gt; </a:t>
            </a:r>
            <a:r>
              <a:rPr lang="en-US" altLang="en-US" sz="1800" b="1" dirty="0" smtClean="0">
                <a:latin typeface="Calibri Light" panose="020F0302020204030204" pitchFamily="34" charset="0"/>
                <a:cs typeface="Arial" panose="020B0604020202020204" pitchFamily="34" charset="0"/>
              </a:rPr>
              <a:t>85</a:t>
            </a: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tasks running in parallel</a:t>
            </a:r>
          </a:p>
        </p:txBody>
      </p:sp>
      <p:sp>
        <p:nvSpPr>
          <p:cNvPr id="2" name="Titel 1"/>
          <p:cNvSpPr txBox="1">
            <a:spLocks/>
          </p:cNvSpPr>
          <p:nvPr/>
        </p:nvSpPr>
        <p:spPr>
          <a:xfrm>
            <a:off x="504825" y="827509"/>
            <a:ext cx="8609013" cy="603399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r>
              <a:rPr lang="en-US" sz="2400" b="1" kern="0" dirty="0" smtClean="0">
                <a:latin typeface="Calibri Light" panose="020F0302020204030204" pitchFamily="34" charset="0"/>
              </a:rPr>
              <a:t>Experimental setup</a:t>
            </a:r>
            <a:endParaRPr lang="en-US" sz="3200" b="1" kern="0" dirty="0">
              <a:latin typeface="Calibri Light" panose="020F0302020204030204" pitchFamily="34" charset="0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455549" y="3563711"/>
            <a:ext cx="6961027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20" tIns="45711" rIns="91420" bIns="45711"/>
          <a:lstStyle>
            <a:lvl1pPr eaLnBrk="0" hangingPunct="0">
              <a:spcBef>
                <a:spcPts val="8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3560"/>
                </a:solidFill>
                <a:latin typeface="RubFlama Light" pitchFamily="2" charset="0"/>
                <a:ea typeface="WenQuanYi Micro Hei" charset="0"/>
                <a:cs typeface="WenQuanYi Micro Hei" charset="0"/>
              </a:defRPr>
            </a:lvl1pPr>
            <a:lvl2pPr marL="1200150" indent="-457200" eaLnBrk="0" hangingPunct="0">
              <a:spcBef>
                <a:spcPts val="7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1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2pPr>
            <a:lvl3pPr marL="1600200" indent="-457200" eaLnBrk="0" hangingPunct="0">
              <a:spcBef>
                <a:spcPts val="6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3pPr>
            <a:lvl4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4pPr>
            <a:lvl5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ts val="700"/>
              </a:spcBef>
              <a:buClrTx/>
              <a:defRPr/>
            </a:pPr>
            <a:r>
              <a:rPr lang="en-US" altLang="en-US" sz="1800" b="1" dirty="0">
                <a:latin typeface="Calibri Light" panose="020F0302020204030204" pitchFamily="34" charset="0"/>
                <a:cs typeface="Arial" panose="020B0604020202020204" pitchFamily="34" charset="0"/>
              </a:rPr>
              <a:t>Different deployment strategies</a:t>
            </a:r>
            <a:r>
              <a:rPr lang="en-US" altLang="en-US" sz="1800" b="1" dirty="0" smtClean="0">
                <a:latin typeface="Calibri Light" panose="020F0302020204030204" pitchFamily="34" charset="0"/>
                <a:cs typeface="Arial" panose="020B0604020202020204" pitchFamily="34" charset="0"/>
              </a:rPr>
              <a:t>:</a:t>
            </a: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spcBef>
                <a:spcPts val="0"/>
              </a:spcBef>
              <a:buClrTx/>
              <a:buAutoNum type="arabicPeriod"/>
              <a:defRPr/>
            </a:pPr>
            <a:r>
              <a:rPr lang="en-US" alt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Secure zones of fixed </a:t>
            </a: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size</a:t>
            </a:r>
          </a:p>
          <a:p>
            <a:pPr marL="514350" indent="-514350" eaLnBrk="1" hangingPunct="1">
              <a:spcBef>
                <a:spcPts val="0"/>
              </a:spcBef>
              <a:buClrTx/>
              <a:buAutoNum type="arabicPeriod"/>
              <a:defRPr/>
            </a:pPr>
            <a:endParaRPr lang="en-US" altLang="en-US" sz="18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spcBef>
                <a:spcPts val="0"/>
              </a:spcBef>
              <a:buClrTx/>
              <a:buAutoNum type="arabicPeriod"/>
              <a:defRPr/>
            </a:pPr>
            <a:r>
              <a:rPr lang="en-US" alt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Secure zones with dynamic </a:t>
            </a: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size</a:t>
            </a:r>
            <a:endParaRPr lang="en-US" altLang="en-US" sz="2000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700"/>
              </a:spcBef>
              <a:buClrTx/>
              <a:defRPr/>
            </a:pPr>
            <a:r>
              <a:rPr lang="en-US" altLang="en-US" sz="1800" b="1" dirty="0" smtClean="0">
                <a:latin typeface="Calibri Light" panose="020F0302020204030204" pitchFamily="34" charset="0"/>
                <a:cs typeface="Arial" panose="020B0604020202020204" pitchFamily="34" charset="0"/>
              </a:rPr>
              <a:t>Different execution scenarios:</a:t>
            </a:r>
          </a:p>
          <a:p>
            <a:pPr marL="514350" indent="-514350" eaLnBrk="1" hangingPunct="1">
              <a:spcBef>
                <a:spcPts val="700"/>
              </a:spcBef>
              <a:buClrTx/>
              <a:buAutoNum type="alphaLcPeriod"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Baseline scenario</a:t>
            </a:r>
          </a:p>
          <a:p>
            <a:pPr marL="514350" indent="-514350" eaLnBrk="1" hangingPunct="1">
              <a:spcBef>
                <a:spcPts val="700"/>
              </a:spcBef>
              <a:buClrTx/>
              <a:buAutoNum type="alphaLcPeriod"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One isolated application arriving at first </a:t>
            </a:r>
          </a:p>
          <a:p>
            <a:pPr marL="514350" indent="-514350" eaLnBrk="1" hangingPunct="1">
              <a:spcBef>
                <a:spcPts val="700"/>
              </a:spcBef>
              <a:buClrTx/>
              <a:buAutoNum type="alphaLcPeriod"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One isolated application at the middle of the execution</a:t>
            </a:r>
          </a:p>
          <a:p>
            <a:pPr marL="514350" indent="-514350" eaLnBrk="1" hangingPunct="1">
              <a:spcBef>
                <a:spcPts val="700"/>
              </a:spcBef>
              <a:buClrTx/>
              <a:buAutoNum type="alphaLcPeriod"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Three isolated applications </a:t>
            </a:r>
          </a:p>
          <a:p>
            <a:pPr marL="514350" indent="-514350" eaLnBrk="1" hangingPunct="1">
              <a:spcBef>
                <a:spcPts val="700"/>
              </a:spcBef>
              <a:buClrTx/>
              <a:buAutoNum type="alphaLcPeriod"/>
              <a:defRPr/>
            </a:pPr>
            <a:endParaRPr lang="en-US" altLang="en-US" dirty="0" smtClean="0">
              <a:latin typeface="Calibri Light" panose="020F0302020204030204" pitchFamily="34" charset="0"/>
            </a:endParaRPr>
          </a:p>
        </p:txBody>
      </p:sp>
      <p:cxnSp>
        <p:nvCxnSpPr>
          <p:cNvPr id="4" name="Connecteur droit avec flèche 3"/>
          <p:cNvCxnSpPr/>
          <p:nvPr/>
        </p:nvCxnSpPr>
        <p:spPr bwMode="auto">
          <a:xfrm flipV="1">
            <a:off x="3528144" y="3905635"/>
            <a:ext cx="360040" cy="2168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Connecteur droit avec flèche 7"/>
          <p:cNvCxnSpPr/>
          <p:nvPr/>
        </p:nvCxnSpPr>
        <p:spPr bwMode="auto">
          <a:xfrm>
            <a:off x="3528144" y="4122530"/>
            <a:ext cx="360040" cy="1839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ZoneTexte 6"/>
          <p:cNvSpPr txBox="1"/>
          <p:nvPr/>
        </p:nvSpPr>
        <p:spPr>
          <a:xfrm>
            <a:off x="4032200" y="3689245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3560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Maximum parallelism (5 clusters)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032200" y="4130585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3560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Limited resources (4 clusters)</a:t>
            </a:r>
            <a:endParaRPr lang="en-US" sz="1800" dirty="0">
              <a:solidFill>
                <a:srgbClr val="003560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28811" y="7042263"/>
            <a:ext cx="9361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[8] </a:t>
            </a:r>
            <a:r>
              <a:rPr lang="en-US" sz="1000" dirty="0" err="1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M.Méndez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 Real et al., “MPSoCSim extension: An OVP Simulator for the Evaluation of Cluster-based Multicore and Many-core architectures,”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in Proc. </a:t>
            </a:r>
            <a:r>
              <a:rPr lang="fr-FR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Workshop on Virtual </a:t>
            </a:r>
            <a:r>
              <a:rPr lang="fr-FR" sz="1000" dirty="0" err="1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Prototyping</a:t>
            </a:r>
            <a:r>
              <a:rPr lang="fr-FR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 of </a:t>
            </a:r>
            <a:r>
              <a:rPr lang="fr-FR" sz="1000" dirty="0" err="1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Parallel</a:t>
            </a:r>
            <a:r>
              <a:rPr lang="fr-FR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 and Embedded Systems (</a:t>
            </a:r>
            <a:r>
              <a:rPr lang="fr-FR" sz="1000" dirty="0" err="1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ViPES</a:t>
            </a:r>
            <a:r>
              <a:rPr lang="fr-FR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) as part of the International </a:t>
            </a:r>
            <a:r>
              <a:rPr lang="fr-FR" sz="1000" dirty="0" err="1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Conference</a:t>
            </a:r>
            <a:r>
              <a:rPr lang="fr-FR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 on Embedded Computer Systems: Architectures, </a:t>
            </a:r>
            <a:r>
              <a:rPr lang="fr-FR" sz="1000" dirty="0" err="1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Modeling</a:t>
            </a:r>
            <a:r>
              <a:rPr lang="fr-FR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, and Simulation (SAMOS XV), 2016. </a:t>
            </a:r>
            <a:endParaRPr lang="en-US" sz="1000" dirty="0" smtClean="0">
              <a:solidFill>
                <a:schemeClr val="bg2">
                  <a:lumMod val="25000"/>
                </a:schemeClr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5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504825" y="827509"/>
            <a:ext cx="8609013" cy="603399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>
              <a:spcBef>
                <a:spcPts val="700"/>
              </a:spcBef>
              <a:buClrTx/>
              <a:defRPr/>
            </a:pPr>
            <a:r>
              <a:rPr lang="en-US" altLang="en-US" sz="2400" b="1" kern="0" dirty="0" smtClean="0">
                <a:latin typeface="Calibri Light" panose="020F0302020204030204" pitchFamily="34" charset="0"/>
              </a:rPr>
              <a:t>Results</a:t>
            </a:r>
            <a:endParaRPr lang="en-US" altLang="en-US" sz="2400" dirty="0">
              <a:latin typeface="Calibri Light" panose="020F030202020403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43"/>
          <a:stretch>
            <a:fillRect/>
          </a:stretch>
        </p:blipFill>
        <p:spPr bwMode="auto">
          <a:xfrm>
            <a:off x="2952080" y="2049366"/>
            <a:ext cx="4600451" cy="401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-11584" y="1430908"/>
            <a:ext cx="7052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Total execution time normalized to the baseline scenario:</a:t>
            </a:r>
            <a:endParaRPr lang="en-US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7784" y="6228109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b. </a:t>
            </a:r>
            <a:r>
              <a:rPr lang="en-US" sz="16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One isolated application with the highest priority</a:t>
            </a:r>
          </a:p>
          <a:p>
            <a:r>
              <a:rPr lang="en-US" sz="1600" b="1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c. </a:t>
            </a:r>
            <a:r>
              <a:rPr lang="en-US" sz="1600" dirty="0">
                <a:solidFill>
                  <a:srgbClr val="002060"/>
                </a:solidFill>
                <a:latin typeface="Calibri Light" panose="020F0302020204030204" pitchFamily="34" charset="0"/>
              </a:rPr>
              <a:t>One isolated application with </a:t>
            </a:r>
            <a:r>
              <a:rPr lang="en-US" sz="16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a medium priority</a:t>
            </a:r>
          </a:p>
          <a:p>
            <a:r>
              <a:rPr lang="en-US" sz="1600" b="1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d. </a:t>
            </a:r>
            <a:r>
              <a:rPr lang="en-US" sz="16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Three isolated applications</a:t>
            </a:r>
            <a:endParaRPr lang="en-US" sz="1600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Bulle ronde 3"/>
          <p:cNvSpPr/>
          <p:nvPr/>
        </p:nvSpPr>
        <p:spPr bwMode="auto">
          <a:xfrm>
            <a:off x="7552531" y="1639230"/>
            <a:ext cx="1859875" cy="853548"/>
          </a:xfrm>
          <a:prstGeom prst="wedgeEllipseCallout">
            <a:avLst>
              <a:gd name="adj1" fmla="val -67925"/>
              <a:gd name="adj2" fmla="val 9532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b="1" dirty="0" smtClean="0">
                <a:latin typeface="Calibri Light" panose="020F0302020204030204" pitchFamily="34" charset="0"/>
              </a:rPr>
              <a:t>Up to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 30% overhead</a:t>
            </a:r>
          </a:p>
        </p:txBody>
      </p:sp>
      <p:sp>
        <p:nvSpPr>
          <p:cNvPr id="9" name="Bulle ronde 8"/>
          <p:cNvSpPr/>
          <p:nvPr/>
        </p:nvSpPr>
        <p:spPr bwMode="auto">
          <a:xfrm>
            <a:off x="287784" y="5007815"/>
            <a:ext cx="2363932" cy="1058038"/>
          </a:xfrm>
          <a:prstGeom prst="wedgeEllipseCallout">
            <a:avLst>
              <a:gd name="adj1" fmla="val 93024"/>
              <a:gd name="adj2" fmla="val -11821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b="1" dirty="0" smtClean="0">
                <a:latin typeface="Calibri Light" panose="020F0302020204030204" pitchFamily="34" charset="0"/>
              </a:rPr>
              <a:t>Negligible overhead when no load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17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730" y="3087847"/>
            <a:ext cx="8319910" cy="3068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-11584" y="1430908"/>
            <a:ext cx="9156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Exec. time of non isolated, isolated application (in msec.) and in average:</a:t>
            </a:r>
            <a:endParaRPr lang="en-US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42876" y="3655771"/>
            <a:ext cx="11826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1. Static SZ</a:t>
            </a:r>
          </a:p>
          <a:p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size </a:t>
            </a:r>
          </a:p>
          <a:p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(5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clusters)</a:t>
            </a:r>
            <a:endParaRPr lang="en-US" sz="14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44338" y="4513027"/>
            <a:ext cx="1252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</a:rPr>
              <a:t>2.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</a:rPr>
              <a:t>Static SZ size</a:t>
            </a:r>
          </a:p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</a:rPr>
              <a:t> (4 clusters)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82528" y="5513159"/>
            <a:ext cx="1181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Calibri Light" panose="020F0302020204030204" pitchFamily="34" charset="0"/>
              </a:rPr>
              <a:t>3.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libri Light" panose="020F0302020204030204" pitchFamily="34" charset="0"/>
              </a:rPr>
              <a:t>Dynamic</a:t>
            </a:r>
          </a:p>
          <a:p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libri Light" panose="020F0302020204030204" pitchFamily="34" charset="0"/>
              </a:rPr>
              <a:t> SZ size</a:t>
            </a:r>
            <a:endParaRPr lang="en-US" sz="1400" dirty="0">
              <a:solidFill>
                <a:schemeClr val="accent3">
                  <a:lumMod val="5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5776" y="6765264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b. </a:t>
            </a:r>
            <a:r>
              <a:rPr lang="en-US" sz="16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One isolated application with the highest priority</a:t>
            </a:r>
          </a:p>
          <a:p>
            <a:r>
              <a:rPr lang="en-US" sz="1600" b="1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c. </a:t>
            </a:r>
            <a:r>
              <a:rPr lang="en-US" sz="1600" dirty="0">
                <a:solidFill>
                  <a:srgbClr val="002060"/>
                </a:solidFill>
                <a:latin typeface="Calibri Light" panose="020F0302020204030204" pitchFamily="34" charset="0"/>
              </a:rPr>
              <a:t>One isolated application with </a:t>
            </a:r>
            <a:r>
              <a:rPr lang="en-US" sz="16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a medium priority</a:t>
            </a:r>
          </a:p>
          <a:p>
            <a:r>
              <a:rPr lang="en-US" sz="1600" b="1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d. </a:t>
            </a:r>
            <a:r>
              <a:rPr lang="en-US" sz="16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Three isolated applications</a:t>
            </a:r>
            <a:endParaRPr lang="en-US" sz="1600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3" name="Connecteur droit 12"/>
          <p:cNvCxnSpPr/>
          <p:nvPr/>
        </p:nvCxnSpPr>
        <p:spPr bwMode="auto">
          <a:xfrm>
            <a:off x="253966" y="4513027"/>
            <a:ext cx="9501254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Connecteur droit 15"/>
          <p:cNvCxnSpPr/>
          <p:nvPr/>
        </p:nvCxnSpPr>
        <p:spPr bwMode="auto">
          <a:xfrm>
            <a:off x="253966" y="5298845"/>
            <a:ext cx="9501254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Connecteur droit 16"/>
          <p:cNvCxnSpPr/>
          <p:nvPr/>
        </p:nvCxnSpPr>
        <p:spPr bwMode="auto">
          <a:xfrm>
            <a:off x="253966" y="6156101"/>
            <a:ext cx="9501254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3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5326064" y="4298713"/>
            <a:ext cx="3000396" cy="214314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 Light" panose="020F03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326064" y="5084531"/>
            <a:ext cx="3000396" cy="214314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 Light" panose="020F0302020204030204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112320" y="5870349"/>
            <a:ext cx="4500594" cy="214314"/>
          </a:xfrm>
          <a:prstGeom prst="rect">
            <a:avLst/>
          </a:prstGeom>
          <a:noFill/>
          <a:ln w="19050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 Light" panose="020F0302020204030204" pitchFamily="34" charset="0"/>
            </a:endParaRPr>
          </a:p>
        </p:txBody>
      </p:sp>
      <p:sp>
        <p:nvSpPr>
          <p:cNvPr id="14" name="Bulle ronde 13"/>
          <p:cNvSpPr/>
          <p:nvPr/>
        </p:nvSpPr>
        <p:spPr bwMode="auto">
          <a:xfrm>
            <a:off x="4811061" y="6236047"/>
            <a:ext cx="3174244" cy="944716"/>
          </a:xfrm>
          <a:prstGeom prst="wedgeEllipseCallout">
            <a:avLst>
              <a:gd name="adj1" fmla="val 61376"/>
              <a:gd name="adj2" fmla="val -65132"/>
            </a:avLst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b="1" dirty="0" smtClean="0">
                <a:latin typeface="Calibri Light" panose="020F0302020204030204" pitchFamily="34" charset="0"/>
              </a:rPr>
              <a:t>The dynamic strategy leverages the performance of non isolated applications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 Light" panose="020F0302020204030204" pitchFamily="34" charset="0"/>
            </a:endParaRPr>
          </a:p>
        </p:txBody>
      </p:sp>
      <p:sp>
        <p:nvSpPr>
          <p:cNvPr id="15" name="Titel 1"/>
          <p:cNvSpPr txBox="1">
            <a:spLocks/>
          </p:cNvSpPr>
          <p:nvPr/>
        </p:nvSpPr>
        <p:spPr>
          <a:xfrm>
            <a:off x="504825" y="827509"/>
            <a:ext cx="8609013" cy="603399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>
              <a:spcBef>
                <a:spcPts val="700"/>
              </a:spcBef>
              <a:buClrTx/>
              <a:defRPr/>
            </a:pPr>
            <a:r>
              <a:rPr lang="en-US" altLang="en-US" sz="2400" b="1" kern="0" dirty="0" smtClean="0">
                <a:latin typeface="Calibri Light" panose="020F0302020204030204" pitchFamily="34" charset="0"/>
              </a:rPr>
              <a:t>Results</a:t>
            </a:r>
            <a:endParaRPr lang="en-US" altLang="en-US" sz="2400" dirty="0">
              <a:latin typeface="Calibri Light" panose="020F0302020204030204" pitchFamily="34" charset="0"/>
            </a:endParaRPr>
          </a:p>
        </p:txBody>
      </p:sp>
      <p:sp>
        <p:nvSpPr>
          <p:cNvPr id="21" name="Bulle ronde 20"/>
          <p:cNvSpPr/>
          <p:nvPr/>
        </p:nvSpPr>
        <p:spPr bwMode="auto">
          <a:xfrm>
            <a:off x="5326064" y="1831017"/>
            <a:ext cx="3345999" cy="1024707"/>
          </a:xfrm>
          <a:prstGeom prst="wedgeEllipseCallout">
            <a:avLst>
              <a:gd name="adj1" fmla="val -2171"/>
              <a:gd name="adj2" fmla="val 62709"/>
            </a:avLst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b="1" dirty="0" smtClean="0">
                <a:latin typeface="Calibri Light" panose="020F0302020204030204" pitchFamily="34" charset="0"/>
              </a:rPr>
              <a:t>The  static (5 clusters) strategy leverages the performance of isolated applications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6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40" b="32341"/>
          <a:stretch/>
        </p:blipFill>
        <p:spPr bwMode="auto">
          <a:xfrm>
            <a:off x="2324100" y="2195661"/>
            <a:ext cx="6244604" cy="3354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14358" y="3410215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1. 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Static SZ size</a:t>
            </a:r>
          </a:p>
          <a:p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(5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clusters)</a:t>
            </a:r>
            <a:endParaRPr lang="en-US" sz="14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04342" y="4130295"/>
            <a:ext cx="1682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</a:rPr>
              <a:t>2.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</a:rPr>
              <a:t>Static SZ size</a:t>
            </a:r>
          </a:p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</a:rPr>
              <a:t>(4 clusters)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74730" y="5005880"/>
            <a:ext cx="17574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Calibri Light" panose="020F0302020204030204" pitchFamily="34" charset="0"/>
              </a:rPr>
              <a:t>3.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libri Light" panose="020F0302020204030204" pitchFamily="34" charset="0"/>
              </a:rPr>
              <a:t>Dynamic SZ size</a:t>
            </a:r>
            <a:endParaRPr lang="en-US" sz="1400" dirty="0">
              <a:solidFill>
                <a:schemeClr val="accent3">
                  <a:lumMod val="5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-11584" y="1430908"/>
            <a:ext cx="9156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Resources utilization rate:</a:t>
            </a:r>
            <a:endParaRPr lang="en-US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0" name="Connecteur droit 9"/>
          <p:cNvCxnSpPr/>
          <p:nvPr/>
        </p:nvCxnSpPr>
        <p:spPr bwMode="auto">
          <a:xfrm>
            <a:off x="253966" y="3994151"/>
            <a:ext cx="8501122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Connecteur droit 10"/>
          <p:cNvCxnSpPr/>
          <p:nvPr/>
        </p:nvCxnSpPr>
        <p:spPr bwMode="auto">
          <a:xfrm>
            <a:off x="253966" y="4708531"/>
            <a:ext cx="8501122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Connecteur droit 11"/>
          <p:cNvCxnSpPr/>
          <p:nvPr/>
        </p:nvCxnSpPr>
        <p:spPr bwMode="auto">
          <a:xfrm>
            <a:off x="253966" y="5494349"/>
            <a:ext cx="8501122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3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6969138" y="4779969"/>
            <a:ext cx="928694" cy="214314"/>
          </a:xfrm>
          <a:prstGeom prst="rect">
            <a:avLst/>
          </a:prstGeom>
          <a:noFill/>
          <a:ln w="19050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 Light" panose="020F03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326064" y="4779969"/>
            <a:ext cx="714380" cy="785818"/>
          </a:xfrm>
          <a:prstGeom prst="rect">
            <a:avLst/>
          </a:prstGeom>
          <a:noFill/>
          <a:ln w="19050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 Light" panose="020F0302020204030204" pitchFamily="34" charset="0"/>
            </a:endParaRPr>
          </a:p>
        </p:txBody>
      </p:sp>
      <p:sp>
        <p:nvSpPr>
          <p:cNvPr id="13" name="Bulle ronde 12"/>
          <p:cNvSpPr/>
          <p:nvPr/>
        </p:nvSpPr>
        <p:spPr bwMode="auto">
          <a:xfrm>
            <a:off x="2592040" y="5796061"/>
            <a:ext cx="2595900" cy="1348235"/>
          </a:xfrm>
          <a:prstGeom prst="wedgeEllipseCallout">
            <a:avLst>
              <a:gd name="adj1" fmla="val 61376"/>
              <a:gd name="adj2" fmla="val -65132"/>
            </a:avLst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b="1" dirty="0" smtClean="0">
                <a:latin typeface="Calibri Light" panose="020F0302020204030204" pitchFamily="34" charset="0"/>
              </a:rPr>
              <a:t>The dynamic strategy achieves the highest resource utilization rate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 Light" panose="020F0302020204030204" pitchFamily="34" charset="0"/>
            </a:endParaRPr>
          </a:p>
        </p:txBody>
      </p:sp>
      <p:sp>
        <p:nvSpPr>
          <p:cNvPr id="14" name="Titel 1"/>
          <p:cNvSpPr txBox="1">
            <a:spLocks/>
          </p:cNvSpPr>
          <p:nvPr/>
        </p:nvSpPr>
        <p:spPr>
          <a:xfrm>
            <a:off x="504825" y="827509"/>
            <a:ext cx="8609013" cy="603399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>
              <a:spcBef>
                <a:spcPts val="700"/>
              </a:spcBef>
              <a:buClrTx/>
              <a:defRPr/>
            </a:pPr>
            <a:r>
              <a:rPr lang="en-US" altLang="en-US" sz="2400" b="1" kern="0" dirty="0" smtClean="0">
                <a:latin typeface="Calibri Light" panose="020F0302020204030204" pitchFamily="34" charset="0"/>
              </a:rPr>
              <a:t>Results</a:t>
            </a:r>
            <a:endParaRPr lang="en-US" altLang="en-US" sz="24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6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504825" y="500066"/>
            <a:ext cx="86137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20" tIns="45711" rIns="91420" bIns="45711" anchor="ctr"/>
          <a:lstStyle/>
          <a:p>
            <a:endParaRPr lang="en-US" altLang="en-US">
              <a:latin typeface="Calibri Light" panose="020F0302020204030204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85777" y="1565259"/>
            <a:ext cx="9072563" cy="265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20" tIns="45711" rIns="91420" bIns="45711"/>
          <a:lstStyle>
            <a:lvl1pPr eaLnBrk="0" hangingPunct="0">
              <a:spcBef>
                <a:spcPts val="8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3560"/>
                </a:solidFill>
                <a:latin typeface="RubFlama Light" pitchFamily="2" charset="0"/>
                <a:ea typeface="WenQuanYi Micro Hei" charset="0"/>
                <a:cs typeface="WenQuanYi Micro Hei" charset="0"/>
              </a:defRPr>
            </a:lvl1pPr>
            <a:lvl2pPr marL="1200150" indent="-457200" eaLnBrk="0" hangingPunct="0">
              <a:spcBef>
                <a:spcPts val="7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1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2pPr>
            <a:lvl3pPr marL="1600200" indent="-457200" eaLnBrk="0" hangingPunct="0">
              <a:spcBef>
                <a:spcPts val="6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3pPr>
            <a:lvl4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4pPr>
            <a:lvl5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9pPr>
          </a:lstStyle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Spatial isolation of sensitive applications VS cache-based SCA</a:t>
            </a: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Evaluation on different execution scenarios with different strategies through virtual prototyping</a:t>
            </a: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According to the deployment strategy, isolated  or/and non isolated applications performance is leveraged</a:t>
            </a: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700"/>
              </a:spcBef>
              <a:buClrTx/>
              <a:defRPr/>
            </a:pPr>
            <a:r>
              <a:rPr lang="en-US" altLang="en-US" sz="1800" b="1" dirty="0" smtClean="0">
                <a:latin typeface="Calibri Light" panose="020F0302020204030204" pitchFamily="34" charset="0"/>
                <a:cs typeface="Arial" panose="020B0604020202020204" pitchFamily="34" charset="0"/>
              </a:rPr>
              <a:t>Future work: </a:t>
            </a: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NoC protection</a:t>
            </a:r>
          </a:p>
          <a:p>
            <a:pPr eaLnBrk="1" hangingPunct="1">
              <a:spcBef>
                <a:spcPts val="700"/>
              </a:spcBef>
              <a:buClrTx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700"/>
              </a:spcBef>
              <a:buClrTx/>
              <a:defRPr/>
            </a:pPr>
            <a:endParaRPr lang="en-US" altLang="en-US" dirty="0" smtClean="0">
              <a:latin typeface="Calibri Light" panose="020F0302020204030204" pitchFamily="34" charset="0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504825" y="827509"/>
            <a:ext cx="8609013" cy="603399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pPr>
              <a:spcBef>
                <a:spcPts val="700"/>
              </a:spcBef>
              <a:buClrTx/>
              <a:defRPr/>
            </a:pPr>
            <a:r>
              <a:rPr lang="en-US" altLang="en-US" sz="2400" b="1" kern="0" dirty="0" smtClean="0">
                <a:latin typeface="Calibri Light" panose="020F0302020204030204" pitchFamily="34" charset="0"/>
              </a:rPr>
              <a:t>Conclusion and future work</a:t>
            </a:r>
            <a:endParaRPr lang="en-US" altLang="en-US" sz="2400" dirty="0">
              <a:latin typeface="Calibri Light" panose="020F0302020204030204" pitchFamily="34" charset="0"/>
            </a:endParaRPr>
          </a:p>
        </p:txBody>
      </p:sp>
      <p:pic>
        <p:nvPicPr>
          <p:cNvPr id="8" name="Image 7" descr="Image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97304" y="3351209"/>
            <a:ext cx="5607857" cy="374873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85776" y="3565523"/>
            <a:ext cx="9072563" cy="9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20" tIns="45711" rIns="91420" bIns="45711"/>
          <a:lstStyle>
            <a:lvl1pPr eaLnBrk="0" hangingPunct="0">
              <a:spcBef>
                <a:spcPts val="875"/>
              </a:spcBef>
              <a:tabLst>
                <a:tab pos="373063" algn="l"/>
                <a:tab pos="830263" algn="l"/>
                <a:tab pos="1287463" algn="l"/>
                <a:tab pos="1744663" algn="l"/>
                <a:tab pos="2201863" algn="l"/>
                <a:tab pos="2659063" algn="l"/>
                <a:tab pos="3116263" algn="l"/>
                <a:tab pos="3573463" algn="l"/>
                <a:tab pos="4030663" algn="l"/>
                <a:tab pos="4487863" algn="l"/>
                <a:tab pos="4945063" algn="l"/>
                <a:tab pos="5402263" algn="l"/>
                <a:tab pos="5859463" algn="l"/>
                <a:tab pos="6316663" algn="l"/>
                <a:tab pos="6773863" algn="l"/>
                <a:tab pos="7231063" algn="l"/>
                <a:tab pos="7688263" algn="l"/>
                <a:tab pos="8145463" algn="l"/>
                <a:tab pos="8602663" algn="l"/>
                <a:tab pos="9059863" algn="l"/>
                <a:tab pos="9517063" algn="l"/>
              </a:tabLst>
              <a:defRPr sz="2800">
                <a:solidFill>
                  <a:srgbClr val="003560"/>
                </a:solidFill>
                <a:latin typeface="RubFlama Light" pitchFamily="2" charset="0"/>
                <a:ea typeface="WenQuanYi Micro Hei" charset="0"/>
                <a:cs typeface="WenQuanYi Micro Hei" charset="0"/>
              </a:defRPr>
            </a:lvl1pPr>
            <a:lvl2pPr eaLnBrk="0" hangingPunct="0">
              <a:spcBef>
                <a:spcPts val="775"/>
              </a:spcBef>
              <a:tabLst>
                <a:tab pos="373063" algn="l"/>
                <a:tab pos="830263" algn="l"/>
                <a:tab pos="1287463" algn="l"/>
                <a:tab pos="1744663" algn="l"/>
                <a:tab pos="2201863" algn="l"/>
                <a:tab pos="2659063" algn="l"/>
                <a:tab pos="3116263" algn="l"/>
                <a:tab pos="3573463" algn="l"/>
                <a:tab pos="4030663" algn="l"/>
                <a:tab pos="4487863" algn="l"/>
                <a:tab pos="4945063" algn="l"/>
                <a:tab pos="5402263" algn="l"/>
                <a:tab pos="5859463" algn="l"/>
                <a:tab pos="6316663" algn="l"/>
                <a:tab pos="6773863" algn="l"/>
                <a:tab pos="7231063" algn="l"/>
                <a:tab pos="7688263" algn="l"/>
                <a:tab pos="8145463" algn="l"/>
                <a:tab pos="8602663" algn="l"/>
                <a:tab pos="9059863" algn="l"/>
                <a:tab pos="9517063" algn="l"/>
              </a:tabLst>
              <a:defRPr sz="31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2pPr>
            <a:lvl3pPr eaLnBrk="0" hangingPunct="0">
              <a:spcBef>
                <a:spcPts val="650"/>
              </a:spcBef>
              <a:tabLst>
                <a:tab pos="373063" algn="l"/>
                <a:tab pos="830263" algn="l"/>
                <a:tab pos="1287463" algn="l"/>
                <a:tab pos="1744663" algn="l"/>
                <a:tab pos="2201863" algn="l"/>
                <a:tab pos="2659063" algn="l"/>
                <a:tab pos="3116263" algn="l"/>
                <a:tab pos="3573463" algn="l"/>
                <a:tab pos="4030663" algn="l"/>
                <a:tab pos="4487863" algn="l"/>
                <a:tab pos="4945063" algn="l"/>
                <a:tab pos="5402263" algn="l"/>
                <a:tab pos="5859463" algn="l"/>
                <a:tab pos="6316663" algn="l"/>
                <a:tab pos="6773863" algn="l"/>
                <a:tab pos="7231063" algn="l"/>
                <a:tab pos="7688263" algn="l"/>
                <a:tab pos="8145463" algn="l"/>
                <a:tab pos="8602663" algn="l"/>
                <a:tab pos="9059863" algn="l"/>
                <a:tab pos="9517063" algn="l"/>
              </a:tabLst>
              <a:defRPr sz="26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3pPr>
            <a:lvl4pPr eaLnBrk="0" hangingPunct="0">
              <a:spcBef>
                <a:spcPts val="550"/>
              </a:spcBef>
              <a:tabLst>
                <a:tab pos="373063" algn="l"/>
                <a:tab pos="830263" algn="l"/>
                <a:tab pos="1287463" algn="l"/>
                <a:tab pos="1744663" algn="l"/>
                <a:tab pos="2201863" algn="l"/>
                <a:tab pos="2659063" algn="l"/>
                <a:tab pos="3116263" algn="l"/>
                <a:tab pos="3573463" algn="l"/>
                <a:tab pos="4030663" algn="l"/>
                <a:tab pos="4487863" algn="l"/>
                <a:tab pos="4945063" algn="l"/>
                <a:tab pos="5402263" algn="l"/>
                <a:tab pos="5859463" algn="l"/>
                <a:tab pos="6316663" algn="l"/>
                <a:tab pos="6773863" algn="l"/>
                <a:tab pos="7231063" algn="l"/>
                <a:tab pos="7688263" algn="l"/>
                <a:tab pos="8145463" algn="l"/>
                <a:tab pos="8602663" algn="l"/>
                <a:tab pos="9059863" algn="l"/>
                <a:tab pos="9517063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4pPr>
            <a:lvl5pPr eaLnBrk="0" hangingPunct="0">
              <a:spcBef>
                <a:spcPts val="550"/>
              </a:spcBef>
              <a:tabLst>
                <a:tab pos="373063" algn="l"/>
                <a:tab pos="830263" algn="l"/>
                <a:tab pos="1287463" algn="l"/>
                <a:tab pos="1744663" algn="l"/>
                <a:tab pos="2201863" algn="l"/>
                <a:tab pos="2659063" algn="l"/>
                <a:tab pos="3116263" algn="l"/>
                <a:tab pos="3573463" algn="l"/>
                <a:tab pos="4030663" algn="l"/>
                <a:tab pos="4487863" algn="l"/>
                <a:tab pos="4945063" algn="l"/>
                <a:tab pos="5402263" algn="l"/>
                <a:tab pos="5859463" algn="l"/>
                <a:tab pos="6316663" algn="l"/>
                <a:tab pos="6773863" algn="l"/>
                <a:tab pos="7231063" algn="l"/>
                <a:tab pos="7688263" algn="l"/>
                <a:tab pos="8145463" algn="l"/>
                <a:tab pos="8602663" algn="l"/>
                <a:tab pos="9059863" algn="l"/>
                <a:tab pos="9517063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73063" algn="l"/>
                <a:tab pos="830263" algn="l"/>
                <a:tab pos="1287463" algn="l"/>
                <a:tab pos="1744663" algn="l"/>
                <a:tab pos="2201863" algn="l"/>
                <a:tab pos="2659063" algn="l"/>
                <a:tab pos="3116263" algn="l"/>
                <a:tab pos="3573463" algn="l"/>
                <a:tab pos="4030663" algn="l"/>
                <a:tab pos="4487863" algn="l"/>
                <a:tab pos="4945063" algn="l"/>
                <a:tab pos="5402263" algn="l"/>
                <a:tab pos="5859463" algn="l"/>
                <a:tab pos="6316663" algn="l"/>
                <a:tab pos="6773863" algn="l"/>
                <a:tab pos="7231063" algn="l"/>
                <a:tab pos="7688263" algn="l"/>
                <a:tab pos="8145463" algn="l"/>
                <a:tab pos="8602663" algn="l"/>
                <a:tab pos="9059863" algn="l"/>
                <a:tab pos="9517063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73063" algn="l"/>
                <a:tab pos="830263" algn="l"/>
                <a:tab pos="1287463" algn="l"/>
                <a:tab pos="1744663" algn="l"/>
                <a:tab pos="2201863" algn="l"/>
                <a:tab pos="2659063" algn="l"/>
                <a:tab pos="3116263" algn="l"/>
                <a:tab pos="3573463" algn="l"/>
                <a:tab pos="4030663" algn="l"/>
                <a:tab pos="4487863" algn="l"/>
                <a:tab pos="4945063" algn="l"/>
                <a:tab pos="5402263" algn="l"/>
                <a:tab pos="5859463" algn="l"/>
                <a:tab pos="6316663" algn="l"/>
                <a:tab pos="6773863" algn="l"/>
                <a:tab pos="7231063" algn="l"/>
                <a:tab pos="7688263" algn="l"/>
                <a:tab pos="8145463" algn="l"/>
                <a:tab pos="8602663" algn="l"/>
                <a:tab pos="9059863" algn="l"/>
                <a:tab pos="9517063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73063" algn="l"/>
                <a:tab pos="830263" algn="l"/>
                <a:tab pos="1287463" algn="l"/>
                <a:tab pos="1744663" algn="l"/>
                <a:tab pos="2201863" algn="l"/>
                <a:tab pos="2659063" algn="l"/>
                <a:tab pos="3116263" algn="l"/>
                <a:tab pos="3573463" algn="l"/>
                <a:tab pos="4030663" algn="l"/>
                <a:tab pos="4487863" algn="l"/>
                <a:tab pos="4945063" algn="l"/>
                <a:tab pos="5402263" algn="l"/>
                <a:tab pos="5859463" algn="l"/>
                <a:tab pos="6316663" algn="l"/>
                <a:tab pos="6773863" algn="l"/>
                <a:tab pos="7231063" algn="l"/>
                <a:tab pos="7688263" algn="l"/>
                <a:tab pos="8145463" algn="l"/>
                <a:tab pos="8602663" algn="l"/>
                <a:tab pos="9059863" algn="l"/>
                <a:tab pos="9517063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73063" algn="l"/>
                <a:tab pos="830263" algn="l"/>
                <a:tab pos="1287463" algn="l"/>
                <a:tab pos="1744663" algn="l"/>
                <a:tab pos="2201863" algn="l"/>
                <a:tab pos="2659063" algn="l"/>
                <a:tab pos="3116263" algn="l"/>
                <a:tab pos="3573463" algn="l"/>
                <a:tab pos="4030663" algn="l"/>
                <a:tab pos="4487863" algn="l"/>
                <a:tab pos="4945063" algn="l"/>
                <a:tab pos="5402263" algn="l"/>
                <a:tab pos="5859463" algn="l"/>
                <a:tab pos="6316663" algn="l"/>
                <a:tab pos="6773863" algn="l"/>
                <a:tab pos="7231063" algn="l"/>
                <a:tab pos="7688263" algn="l"/>
                <a:tab pos="8145463" algn="l"/>
                <a:tab pos="8602663" algn="l"/>
                <a:tab pos="9059863" algn="l"/>
                <a:tab pos="9517063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buClr>
                <a:srgbClr val="003560"/>
              </a:buClr>
            </a:pPr>
            <a:endParaRPr lang="de-DE" altLang="en-US" dirty="0">
              <a:latin typeface="Calibri Light" panose="020F0302020204030204" pitchFamily="34" charset="0"/>
            </a:endParaRPr>
          </a:p>
          <a:p>
            <a:pPr algn="ctr" eaLnBrk="1" hangingPunct="1">
              <a:buClr>
                <a:srgbClr val="003560"/>
              </a:buClr>
            </a:pPr>
            <a:r>
              <a:rPr lang="en-US" altLang="en-US" sz="20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Thank you for your attention!</a:t>
            </a:r>
            <a:endParaRPr lang="en-US" altLang="en-US" sz="2000" dirty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itel 1"/>
          <p:cNvSpPr txBox="1">
            <a:spLocks/>
          </p:cNvSpPr>
          <p:nvPr/>
        </p:nvSpPr>
        <p:spPr>
          <a:xfrm>
            <a:off x="504825" y="827509"/>
            <a:ext cx="8609013" cy="603399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r>
              <a:rPr lang="en-US" sz="2400" b="1" kern="0" dirty="0" smtClean="0">
                <a:latin typeface="Calibri Light" panose="020F0302020204030204" pitchFamily="34" charset="0"/>
              </a:rPr>
              <a:t>Context: </a:t>
            </a:r>
            <a:r>
              <a:rPr lang="en-US" sz="2400" b="1" kern="0" dirty="0">
                <a:latin typeface="Calibri Light" panose="020F0302020204030204" pitchFamily="34" charset="0"/>
              </a:rPr>
              <a:t>NoC-based many-core accelerator</a:t>
            </a:r>
            <a:endParaRPr lang="en-US" sz="3200" b="1" kern="0" dirty="0">
              <a:latin typeface="Calibri Light" panose="020F0302020204030204" pitchFamily="34" charset="0"/>
            </a:endParaRPr>
          </a:p>
          <a:p>
            <a:endParaRPr lang="en-US" sz="3200" b="1" kern="0" dirty="0">
              <a:latin typeface="Calibri Light" panose="020F0302020204030204" pitchFamily="34" charset="0"/>
            </a:endParaRPr>
          </a:p>
        </p:txBody>
      </p:sp>
      <p:pic>
        <p:nvPicPr>
          <p:cNvPr id="7" name="Image 6" descr="Image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36384" y="1795753"/>
            <a:ext cx="5607857" cy="3968168"/>
          </a:xfrm>
          <a:prstGeom prst="rect">
            <a:avLst/>
          </a:prstGeom>
        </p:spPr>
      </p:pic>
      <p:sp>
        <p:nvSpPr>
          <p:cNvPr id="10" name="Espace réservé du texte 2"/>
          <p:cNvSpPr txBox="1">
            <a:spLocks/>
          </p:cNvSpPr>
          <p:nvPr/>
        </p:nvSpPr>
        <p:spPr>
          <a:xfrm>
            <a:off x="1325536" y="6023768"/>
            <a:ext cx="8175627" cy="111365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fontAlgn="base" hangingPunct="1"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ts val="7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1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6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5pPr>
            <a:lvl6pPr marL="25146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6pPr>
            <a:lvl7pPr marL="29718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7pPr>
            <a:lvl8pPr marL="34290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8pPr>
            <a:lvl9pPr marL="3886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A controller  is in charge of the deployment of the applications on the accelerator</a:t>
            </a:r>
          </a:p>
          <a:p>
            <a:r>
              <a:rPr lang="en-US" sz="1600" dirty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Trusted and untrusted processes executing in parallel sharing </a:t>
            </a:r>
            <a:r>
              <a:rPr lang="en-US" sz="1600" dirty="0" smtClean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resources</a:t>
            </a:r>
          </a:p>
          <a:p>
            <a:r>
              <a:rPr lang="en-US" sz="16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-&gt; cache-based </a:t>
            </a:r>
            <a:r>
              <a:rPr lang="en-US" sz="1600" dirty="0">
                <a:latin typeface="Calibri Light" panose="020F0302020204030204" pitchFamily="34" charset="0"/>
                <a:cs typeface="Arial" panose="020B0604020202020204" pitchFamily="34" charset="0"/>
              </a:rPr>
              <a:t>Side-Channel Attacks (SCA)</a:t>
            </a:r>
          </a:p>
          <a:p>
            <a:endParaRPr lang="en-US" sz="1600" dirty="0">
              <a:latin typeface="Calibri Light" panose="020F0302020204030204" pitchFamily="34" charset="0"/>
              <a:ea typeface="WenQuanYi Micro Hei" charset="0"/>
              <a:cs typeface="Arial" panose="020B0604020202020204" pitchFamily="34" charset="0"/>
            </a:endParaRPr>
          </a:p>
          <a:p>
            <a:endParaRPr lang="en-US" sz="1600" dirty="0" smtClean="0">
              <a:latin typeface="Calibri Light" panose="020F0302020204030204" pitchFamily="34" charset="0"/>
              <a:ea typeface="WenQuanYi Micro Hei" charset="0"/>
              <a:cs typeface="Arial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128" y="1848824"/>
            <a:ext cx="1627963" cy="162181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7848624" y="5075981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  <a:latin typeface="Calibri Light" panose="020F0302020204030204" pitchFamily="34" charset="0"/>
              </a:rPr>
              <a:t>V: Victim</a:t>
            </a:r>
          </a:p>
          <a:p>
            <a:r>
              <a:rPr lang="en-US" sz="18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A: Attacker</a:t>
            </a:r>
            <a:endParaRPr lang="en-US" sz="14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34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 txBox="1">
            <a:spLocks/>
          </p:cNvSpPr>
          <p:nvPr/>
        </p:nvSpPr>
        <p:spPr>
          <a:xfrm>
            <a:off x="1007863" y="2157188"/>
            <a:ext cx="7560841" cy="41243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fontAlgn="base" hangingPunct="1"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ts val="7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1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6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5pPr>
            <a:lvl6pPr marL="25146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6pPr>
            <a:lvl7pPr marL="29718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7pPr>
            <a:lvl8pPr marL="34290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8pPr>
            <a:lvl9pPr marL="3886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Cache-based </a:t>
            </a:r>
            <a:r>
              <a:rPr lang="en-US" sz="1600" dirty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Side-Channel Attacks due to cache sharing</a:t>
            </a:r>
          </a:p>
        </p:txBody>
      </p:sp>
      <p:sp>
        <p:nvSpPr>
          <p:cNvPr id="21" name="Espace réservé du texte 2"/>
          <p:cNvSpPr txBox="1">
            <a:spLocks/>
          </p:cNvSpPr>
          <p:nvPr/>
        </p:nvSpPr>
        <p:spPr>
          <a:xfrm>
            <a:off x="998556" y="2627709"/>
            <a:ext cx="8115282" cy="60959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fontAlgn="base" hangingPunct="1"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ts val="7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1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6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5pPr>
            <a:lvl6pPr marL="25146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6pPr>
            <a:lvl7pPr marL="29718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7pPr>
            <a:lvl8pPr marL="34290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8pPr>
            <a:lvl9pPr marL="3886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9pPr>
          </a:lstStyle>
          <a:p>
            <a:pPr algn="just"/>
            <a:r>
              <a:rPr lang="en-US" sz="1600" b="1" dirty="0" smtClean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Principle: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Caches are seen as leakage channels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The attacker behaves as a normal process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Analyzes </a:t>
            </a:r>
            <a:r>
              <a:rPr lang="en-US" sz="1600" dirty="0" smtClean="0">
                <a:solidFill>
                  <a:srgbClr val="FF0000"/>
                </a:solidFill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its own activity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Determine cache lines or sets accessed by the victim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Deduce sensitive information </a:t>
            </a:r>
            <a:endParaRPr lang="en-US" sz="1600" dirty="0">
              <a:latin typeface="Calibri Light" panose="020F0302020204030204" pitchFamily="34" charset="0"/>
              <a:ea typeface="WenQuanYi Micro Hei" charset="0"/>
              <a:cs typeface="Arial" panose="020B0604020202020204" pitchFamily="34" charset="0"/>
            </a:endParaRPr>
          </a:p>
          <a:p>
            <a:pPr marL="0" indent="0" algn="just"/>
            <a:r>
              <a:rPr lang="en-US" sz="1600" b="1" dirty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Various implementations </a:t>
            </a:r>
            <a:endParaRPr lang="en-US" sz="1600" b="1" dirty="0" smtClean="0">
              <a:latin typeface="Calibri Light" panose="020F0302020204030204" pitchFamily="34" charset="0"/>
              <a:ea typeface="WenQuanYi Micro Hei" charset="0"/>
              <a:cs typeface="Arial" panose="020B0604020202020204" pitchFamily="34" charset="0"/>
            </a:endParaRP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AES, RSA, ECC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en-US" sz="1600" smtClean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Different architectures </a:t>
            </a:r>
            <a:r>
              <a:rPr lang="en-US" sz="1600" dirty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(Intel, AMD, ARM</a:t>
            </a:r>
            <a:r>
              <a:rPr lang="en-US" sz="1600" dirty="0" smtClean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) [2]</a:t>
            </a:r>
            <a:endParaRPr lang="en-US" sz="1600" dirty="0">
              <a:latin typeface="Calibri Light" panose="020F0302020204030204" pitchFamily="34" charset="0"/>
              <a:ea typeface="WenQuanYi Micro Hei" charset="0"/>
              <a:cs typeface="Arial" panose="020B0604020202020204" pitchFamily="34" charset="0"/>
            </a:endParaRPr>
          </a:p>
        </p:txBody>
      </p:sp>
      <p:sp>
        <p:nvSpPr>
          <p:cNvPr id="23" name="Titel 1"/>
          <p:cNvSpPr txBox="1">
            <a:spLocks/>
          </p:cNvSpPr>
          <p:nvPr/>
        </p:nvSpPr>
        <p:spPr>
          <a:xfrm>
            <a:off x="504825" y="827509"/>
            <a:ext cx="8609013" cy="603399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r>
              <a:rPr lang="en-US" sz="2400" b="1" kern="0" dirty="0">
                <a:latin typeface="Calibri Light" panose="020F0302020204030204" pitchFamily="34" charset="0"/>
              </a:rPr>
              <a:t>Context: Cache-based Side-Channel Attacks</a:t>
            </a:r>
            <a:endParaRPr lang="en-US" sz="3200" b="1" kern="0" dirty="0">
              <a:latin typeface="Calibri Light" panose="020F0302020204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6803" y="7350040"/>
            <a:ext cx="9505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[2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]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“Y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.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Yarom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,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et al.,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“FLUSH+RELOAD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: A High Resolution, Low Noise, L3 Cache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Side-Channel Attack”, in the 23th USENIX Security </a:t>
            </a:r>
            <a:r>
              <a:rPr lang="en-US" sz="1000" dirty="0" err="1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Simposium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,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2014. </a:t>
            </a:r>
          </a:p>
          <a:p>
            <a:endParaRPr lang="en-US" sz="1000" b="1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76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504825" y="827509"/>
            <a:ext cx="8609013" cy="603399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r>
              <a:rPr lang="en-US" sz="2400" b="1" kern="0" dirty="0" smtClean="0">
                <a:latin typeface="Calibri Light" panose="020F0302020204030204" pitchFamily="34" charset="0"/>
              </a:rPr>
              <a:t>Countermeasures against access-driven attacks</a:t>
            </a:r>
            <a:endParaRPr lang="en-US" sz="3200" b="1" kern="0" dirty="0">
              <a:latin typeface="Calibri Light" panose="020F0302020204030204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6803" y="6876181"/>
            <a:ext cx="9505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[3] J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. </a:t>
            </a:r>
            <a:r>
              <a:rPr lang="en-US" sz="1000" dirty="0" err="1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Blomer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and V.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Krummel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, “Analysis of Countermeasures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Against Access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Driven Cache Attacks on AES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,” Selected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Areas in </a:t>
            </a:r>
            <a:r>
              <a:rPr lang="en-US" sz="1000" dirty="0" err="1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Cryptography,vol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. 4876, pp. 96–109,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2007</a:t>
            </a:r>
            <a:r>
              <a:rPr lang="en-US" sz="1000" dirty="0"/>
              <a:t>.</a:t>
            </a:r>
          </a:p>
          <a:p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[4]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Guanciale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,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et al.,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“Cache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Storage Channels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: Alias-Driven Attacks and Verified Countermeasures,”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in IEEE Symposium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on Security and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Privacy, 2016.</a:t>
            </a:r>
          </a:p>
          <a:p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[5] Wang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and R. B. Lee, “New Cache Designs for Thwarting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Software Cache-based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Side Channel Attacks,”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in IEEE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Symposium on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Computer Architecture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(ISCA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),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2007, pp.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494–505.</a:t>
            </a:r>
          </a:p>
          <a:p>
            <a:pPr algn="just"/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[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6] www.arm.com/products/proc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essors/technologies/trustzone/</a:t>
            </a:r>
            <a:endParaRPr lang="en-US" sz="1000" dirty="0">
              <a:solidFill>
                <a:schemeClr val="bg2">
                  <a:lumMod val="2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485777" y="1922449"/>
            <a:ext cx="9072563" cy="333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20" tIns="45711" rIns="91420" bIns="45711"/>
          <a:lstStyle>
            <a:lvl1pPr eaLnBrk="0" hangingPunct="0">
              <a:spcBef>
                <a:spcPts val="8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3560"/>
                </a:solidFill>
                <a:latin typeface="RubFlama Light" pitchFamily="2" charset="0"/>
                <a:ea typeface="WenQuanYi Micro Hei" charset="0"/>
                <a:cs typeface="WenQuanYi Micro Hei" charset="0"/>
              </a:defRPr>
            </a:lvl1pPr>
            <a:lvl2pPr marL="1200150" indent="-457200" eaLnBrk="0" hangingPunct="0">
              <a:spcBef>
                <a:spcPts val="7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1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2pPr>
            <a:lvl3pPr marL="1600200" indent="-457200" eaLnBrk="0" hangingPunct="0">
              <a:spcBef>
                <a:spcPts val="6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3pPr>
            <a:lvl4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4pPr>
            <a:lvl5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ts val="700"/>
              </a:spcBef>
              <a:buClrTx/>
              <a:defRPr/>
            </a:pPr>
            <a:r>
              <a:rPr lang="en-US" altLang="en-US" sz="1800" b="1" dirty="0" smtClean="0">
                <a:latin typeface="Calibri Light" panose="020F0302020204030204" pitchFamily="34" charset="0"/>
                <a:cs typeface="Arial" panose="020B0604020202020204" pitchFamily="34" charset="0"/>
              </a:rPr>
              <a:t>Software countermeasures:</a:t>
            </a:r>
          </a:p>
          <a:p>
            <a:pPr marL="1485900" lvl="1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Changing the implementation of cryptographic </a:t>
            </a: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algorithms [3]</a:t>
            </a:r>
            <a:endParaRPr lang="en-US" altLang="en-US" sz="18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700"/>
              </a:spcBef>
              <a:buClrTx/>
              <a:defRPr/>
            </a:pPr>
            <a:r>
              <a:rPr lang="en-US" altLang="en-US" sz="1800" b="1" dirty="0" smtClean="0">
                <a:latin typeface="Calibri Light" panose="020F0302020204030204" pitchFamily="34" charset="0"/>
                <a:cs typeface="Arial" panose="020B0604020202020204" pitchFamily="34" charset="0"/>
              </a:rPr>
              <a:t>Hardware countermeasures:</a:t>
            </a:r>
          </a:p>
          <a:p>
            <a:pPr marL="1485900" lvl="1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Disabling cacheability </a:t>
            </a:r>
          </a:p>
          <a:p>
            <a:pPr marL="1485900" lvl="1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Flushing the cache after each context switch [4]</a:t>
            </a:r>
          </a:p>
          <a:p>
            <a:pPr marL="1485900" lvl="1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Changing </a:t>
            </a:r>
            <a:r>
              <a:rPr lang="en-US" alt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the cache design -&gt; Partitioned cache </a:t>
            </a: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[5]</a:t>
            </a:r>
          </a:p>
          <a:p>
            <a:pPr marL="1485900" lvl="1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Two separate virtual worlds on the same processor [6]</a:t>
            </a:r>
          </a:p>
          <a:p>
            <a:pPr eaLnBrk="1" hangingPunct="1">
              <a:spcBef>
                <a:spcPts val="700"/>
              </a:spcBef>
              <a:buClrTx/>
              <a:defRPr/>
            </a:pPr>
            <a:r>
              <a:rPr lang="en-US" altLang="en-US" sz="15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 </a:t>
            </a:r>
            <a:endParaRPr lang="en-US" altLang="en-US" sz="15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1485900" lvl="1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2400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700"/>
              </a:spcBef>
              <a:buClrTx/>
              <a:defRPr/>
            </a:pPr>
            <a:endParaRPr lang="en-US" altLang="en-US" sz="1800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Bulle ronde 6"/>
          <p:cNvSpPr/>
          <p:nvPr/>
        </p:nvSpPr>
        <p:spPr bwMode="auto">
          <a:xfrm>
            <a:off x="8064648" y="1026033"/>
            <a:ext cx="1656184" cy="896416"/>
          </a:xfrm>
          <a:prstGeom prst="wedgeEllipseCallout">
            <a:avLst>
              <a:gd name="adj1" fmla="val -67925"/>
              <a:gd name="adj2" fmla="val 95325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b="1" dirty="0" smtClean="0">
                <a:latin typeface="Calibri Light" panose="020F0302020204030204" pitchFamily="34" charset="0"/>
              </a:rPr>
              <a:t>Application specific </a:t>
            </a:r>
          </a:p>
        </p:txBody>
      </p:sp>
      <p:sp>
        <p:nvSpPr>
          <p:cNvPr id="8" name="Bulle ronde 7"/>
          <p:cNvSpPr/>
          <p:nvPr/>
        </p:nvSpPr>
        <p:spPr bwMode="auto">
          <a:xfrm>
            <a:off x="7717194" y="2483693"/>
            <a:ext cx="2003638" cy="896416"/>
          </a:xfrm>
          <a:prstGeom prst="wedgeEllipseCallout">
            <a:avLst>
              <a:gd name="adj1" fmla="val -122192"/>
              <a:gd name="adj2" fmla="val 46751"/>
            </a:avLst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b="1" dirty="0" smtClean="0">
                <a:latin typeface="Calibri Light" panose="020F0302020204030204" pitchFamily="34" charset="0"/>
              </a:rPr>
              <a:t>Too expensive </a:t>
            </a:r>
          </a:p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b="1" dirty="0" smtClean="0">
                <a:latin typeface="Calibri Light" panose="020F0302020204030204" pitchFamily="34" charset="0"/>
              </a:rPr>
              <a:t>-&gt; not doable</a:t>
            </a:r>
          </a:p>
        </p:txBody>
      </p:sp>
      <p:sp>
        <p:nvSpPr>
          <p:cNvPr id="9" name="Bulle ronde 8"/>
          <p:cNvSpPr/>
          <p:nvPr/>
        </p:nvSpPr>
        <p:spPr bwMode="auto">
          <a:xfrm>
            <a:off x="7848624" y="3592965"/>
            <a:ext cx="1872208" cy="1050968"/>
          </a:xfrm>
          <a:prstGeom prst="wedgeEllipseCallout">
            <a:avLst>
              <a:gd name="adj1" fmla="val -85756"/>
              <a:gd name="adj2" fmla="val 20844"/>
            </a:avLst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b="1" dirty="0" smtClean="0">
                <a:latin typeface="Calibri Light" panose="020F0302020204030204" pitchFamily="34" charset="0"/>
              </a:rPr>
              <a:t>Solution at the processor level only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504825" y="827509"/>
            <a:ext cx="8609013" cy="603399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r>
              <a:rPr lang="en-US" sz="2400" b="1" kern="0" dirty="0" smtClean="0">
                <a:latin typeface="Calibri Light" panose="020F0302020204030204" pitchFamily="34" charset="0"/>
              </a:rPr>
              <a:t>Spatial isolation </a:t>
            </a:r>
            <a:r>
              <a:rPr lang="en-US" sz="2400" b="1" kern="0" dirty="0">
                <a:latin typeface="Calibri Light" panose="020F0302020204030204" pitchFamily="34" charset="0"/>
              </a:rPr>
              <a:t>for sensitive applications</a:t>
            </a:r>
          </a:p>
          <a:p>
            <a:endParaRPr lang="en-US" sz="3200" b="1" kern="0" dirty="0">
              <a:latin typeface="Calibri Light" panose="020F0302020204030204" pitchFamily="34" charset="0"/>
            </a:endParaRPr>
          </a:p>
        </p:txBody>
      </p:sp>
      <p:sp>
        <p:nvSpPr>
          <p:cNvPr id="7" name="Espace réservé du texte 10"/>
          <p:cNvSpPr txBox="1">
            <a:spLocks/>
          </p:cNvSpPr>
          <p:nvPr/>
        </p:nvSpPr>
        <p:spPr>
          <a:xfrm>
            <a:off x="1111222" y="5780101"/>
            <a:ext cx="7640641" cy="210558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fontAlgn="base" hangingPunct="1"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35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ts val="7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1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6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5pPr>
            <a:lvl6pPr marL="25146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6pPr>
            <a:lvl7pPr marL="29718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7pPr>
            <a:lvl8pPr marL="34290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8pPr>
            <a:lvl9pPr marL="3886200" indent="-228600" algn="l" defTabSz="457200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rgbClr val="003560"/>
                </a:solidFill>
                <a:latin typeface="Calibri" pitchFamily="32" charset="0"/>
                <a:ea typeface="+mn-ea"/>
                <a:cs typeface="+mn-cs"/>
              </a:defRPr>
            </a:lvl9pPr>
          </a:lstStyle>
          <a:p>
            <a:pPr marL="647550" indent="-514350"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 smtClean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The NoC is secured</a:t>
            </a:r>
          </a:p>
          <a:p>
            <a:pPr marL="647550" indent="-514350"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 smtClean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How </a:t>
            </a:r>
            <a:r>
              <a:rPr lang="en-US" sz="1800" dirty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can this be achieved</a:t>
            </a:r>
            <a:r>
              <a:rPr lang="en-US" sz="1800" dirty="0" smtClean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?</a:t>
            </a:r>
          </a:p>
          <a:p>
            <a:pPr marL="647550" indent="-514350"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 smtClean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Expected under utilization of resources, how </a:t>
            </a:r>
            <a:r>
              <a:rPr lang="en-US" sz="1800" dirty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can the performance overhead be </a:t>
            </a:r>
            <a:r>
              <a:rPr lang="en-US" sz="1800" dirty="0" smtClean="0">
                <a:latin typeface="Calibri Light" panose="020F0302020204030204" pitchFamily="34" charset="0"/>
                <a:ea typeface="WenQuanYi Micro Hei" charset="0"/>
                <a:cs typeface="Arial" panose="020B0604020202020204" pitchFamily="34" charset="0"/>
              </a:rPr>
              <a:t>evaluated?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479" y="1801849"/>
            <a:ext cx="5595666" cy="3955977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504825" y="827509"/>
            <a:ext cx="8609013" cy="603399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r>
              <a:rPr lang="en-US" sz="2400" b="1" kern="0" dirty="0" smtClean="0">
                <a:latin typeface="Calibri Light" panose="020F0302020204030204" pitchFamily="34" charset="0"/>
              </a:rPr>
              <a:t>Implementation</a:t>
            </a:r>
            <a:endParaRPr lang="en-US" sz="2400" b="1" kern="0" dirty="0">
              <a:latin typeface="Calibri Light" panose="020F0302020204030204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85777" y="1922449"/>
            <a:ext cx="9072563" cy="333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20" tIns="45711" rIns="91420" bIns="45711"/>
          <a:lstStyle>
            <a:lvl1pPr eaLnBrk="0" hangingPunct="0">
              <a:spcBef>
                <a:spcPts val="8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3560"/>
                </a:solidFill>
                <a:latin typeface="RubFlama Light" pitchFamily="2" charset="0"/>
                <a:ea typeface="WenQuanYi Micro Hei" charset="0"/>
                <a:cs typeface="WenQuanYi Micro Hei" charset="0"/>
              </a:defRPr>
            </a:lvl1pPr>
            <a:lvl2pPr marL="1200150" indent="-457200" eaLnBrk="0" hangingPunct="0">
              <a:spcBef>
                <a:spcPts val="7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1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2pPr>
            <a:lvl3pPr marL="1600200" indent="-457200" eaLnBrk="0" hangingPunct="0">
              <a:spcBef>
                <a:spcPts val="6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3pPr>
            <a:lvl4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4pPr>
            <a:lvl5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ts val="700"/>
              </a:spcBef>
              <a:buClrTx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A dedicated processor behaves as a controller of the platform</a:t>
            </a:r>
          </a:p>
          <a:p>
            <a:pPr eaLnBrk="1" hangingPunct="1">
              <a:spcBef>
                <a:spcPts val="700"/>
              </a:spcBef>
              <a:buClrTx/>
              <a:defRPr/>
            </a:pPr>
            <a:endParaRPr lang="en-US" altLang="en-US" sz="1800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700"/>
              </a:spcBef>
              <a:buClrTx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Evaluation of different deployment </a:t>
            </a:r>
            <a:r>
              <a:rPr lang="en-US" alt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strategies </a:t>
            </a: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for the controller </a:t>
            </a:r>
            <a:endParaRPr lang="en-US" altLang="en-US" sz="18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1657350" lvl="1" eaLnBrk="1" hangingPunct="1">
              <a:spcBef>
                <a:spcPts val="700"/>
              </a:spcBef>
              <a:buClrTx/>
              <a:buFont typeface="Times New Roman" pitchFamily="18" charset="0"/>
              <a:buChar char="•"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Scheduling</a:t>
            </a:r>
          </a:p>
          <a:p>
            <a:pPr marL="1657350" lvl="1" eaLnBrk="1" hangingPunct="1">
              <a:spcBef>
                <a:spcPts val="700"/>
              </a:spcBef>
              <a:buClrTx/>
              <a:buFont typeface="Times New Roman" pitchFamily="18" charset="0"/>
              <a:buChar char="•"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Monitoring of </a:t>
            </a:r>
            <a:r>
              <a:rPr lang="en-US" alt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platform state</a:t>
            </a:r>
          </a:p>
          <a:p>
            <a:pPr marL="1657350" lvl="1" eaLnBrk="1" hangingPunct="1">
              <a:spcBef>
                <a:spcPts val="700"/>
              </a:spcBef>
              <a:buClrTx/>
              <a:buFont typeface="Times New Roman" pitchFamily="18" charset="0"/>
              <a:buChar char="•"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Resource allocation algorithms</a:t>
            </a:r>
          </a:p>
          <a:p>
            <a:pPr marL="1657350" lvl="1" eaLnBrk="1" hangingPunct="1">
              <a:spcBef>
                <a:spcPts val="700"/>
              </a:spcBef>
              <a:buClrTx/>
              <a:buFont typeface="Times New Roman" pitchFamily="18" charset="0"/>
              <a:buChar char="•"/>
              <a:defRPr/>
            </a:pPr>
            <a:r>
              <a:rPr lang="en-US" alt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Secure zones creation </a:t>
            </a: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strategies</a:t>
            </a:r>
          </a:p>
          <a:p>
            <a:pPr marL="1657350" lvl="1" eaLnBrk="1" hangingPunct="1">
              <a:spcBef>
                <a:spcPts val="700"/>
              </a:spcBef>
              <a:buClrTx/>
              <a:buFont typeface="Times New Roman" pitchFamily="18" charset="0"/>
              <a:buChar char="•"/>
              <a:defRPr/>
            </a:pPr>
            <a:endParaRPr lang="en-US" altLang="en-US" sz="18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700"/>
              </a:spcBef>
              <a:buClrTx/>
              <a:defRPr/>
            </a:pPr>
            <a:r>
              <a:rPr lang="en-US" alt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SW controller is trusted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28811" y="7092205"/>
            <a:ext cx="936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[7] </a:t>
            </a:r>
            <a:r>
              <a:rPr lang="en-US" sz="1000" dirty="0" err="1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M.Méndez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 Real et al., “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ALMOS many-core operating system extension with new secure-enable mechanisms for dynamic creation of secure zones,” in Proc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. of </a:t>
            </a:r>
            <a:r>
              <a:rPr lang="en-US" sz="1000" dirty="0" err="1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Euromicro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 international Conference on Parallel, Distributed and Network-Based Processing (PDP)</a:t>
            </a:r>
            <a:r>
              <a:rPr lang="fr-FR" sz="1000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, 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2016. </a:t>
            </a:r>
            <a:endParaRPr lang="en-US" sz="1000" dirty="0">
              <a:solidFill>
                <a:schemeClr val="bg2">
                  <a:lumMod val="25000"/>
                </a:schemeClr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6609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485777" y="971525"/>
            <a:ext cx="8609013" cy="490491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r>
              <a:rPr lang="en-US" sz="2400" b="1" kern="0" dirty="0" smtClean="0">
                <a:latin typeface="Calibri Light" panose="020F0302020204030204" pitchFamily="34" charset="0"/>
              </a:rPr>
              <a:t>Secure-enable mechanisms</a:t>
            </a:r>
            <a:endParaRPr lang="en-US" sz="2400" b="1" kern="0" dirty="0">
              <a:latin typeface="Calibri Light" panose="020F0302020204030204" pitchFamily="34" charset="0"/>
            </a:endParaRPr>
          </a:p>
          <a:p>
            <a:endParaRPr lang="en-US" b="1" kern="0" dirty="0">
              <a:latin typeface="Calibri Light" panose="020F0302020204030204" pitchFamily="34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85776" y="1691707"/>
            <a:ext cx="9072563" cy="945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20" tIns="45711" rIns="91420" bIns="45711"/>
          <a:lstStyle>
            <a:lvl1pPr eaLnBrk="0" hangingPunct="0">
              <a:spcBef>
                <a:spcPts val="8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3560"/>
                </a:solidFill>
                <a:latin typeface="RubFlama Light" pitchFamily="2" charset="0"/>
                <a:ea typeface="WenQuanYi Micro Hei" charset="0"/>
                <a:cs typeface="WenQuanYi Micro Hei" charset="0"/>
              </a:defRPr>
            </a:lvl1pPr>
            <a:lvl2pPr marL="1200150" indent="-457200" eaLnBrk="0" hangingPunct="0">
              <a:spcBef>
                <a:spcPts val="7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1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2pPr>
            <a:lvl3pPr marL="1600200" indent="-457200" eaLnBrk="0" hangingPunct="0">
              <a:spcBef>
                <a:spcPts val="6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3pPr>
            <a:lvl4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4pPr>
            <a:lvl5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9pPr>
          </a:lstStyle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latin typeface="Calibri Light" panose="020F0302020204030204" pitchFamily="34" charset="0"/>
                <a:cs typeface="Arial" panose="020B0604020202020204" pitchFamily="34" charset="0"/>
              </a:rPr>
              <a:t>Scheduling:	 </a:t>
            </a: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Round Robin</a:t>
            </a: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latin typeface="Calibri Light" panose="020F0302020204030204" pitchFamily="34" charset="0"/>
                <a:cs typeface="Arial" panose="020B0604020202020204" pitchFamily="34" charset="0"/>
              </a:rPr>
              <a:t>Monitoring:	 </a:t>
            </a:r>
            <a:r>
              <a:rPr lang="en-US" alt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Q</a:t>
            </a: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uaternary decision tree structure</a:t>
            </a: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latin typeface="Calibri Light" panose="020F0302020204030204" pitchFamily="34" charset="0"/>
                <a:cs typeface="Arial" panose="020B0604020202020204" pitchFamily="34" charset="0"/>
              </a:rPr>
              <a:t>Task mapping: </a:t>
            </a:r>
            <a:r>
              <a:rPr lang="en-US" alt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Leverage the data accesses locality</a:t>
            </a:r>
          </a:p>
          <a:p>
            <a:pPr eaLnBrk="1" hangingPunct="1">
              <a:spcBef>
                <a:spcPts val="700"/>
              </a:spcBef>
              <a:buClrTx/>
              <a:defRPr/>
            </a:pPr>
            <a:r>
              <a:rPr lang="en-US" altLang="en-US" sz="18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700"/>
              </a:spcBef>
              <a:buClrTx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17" name="Rectangle 416"/>
          <p:cNvSpPr/>
          <p:nvPr/>
        </p:nvSpPr>
        <p:spPr bwMode="auto">
          <a:xfrm flipH="1">
            <a:off x="2182792" y="2964379"/>
            <a:ext cx="6120680" cy="37444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18" name="ZoneTexte 417"/>
          <p:cNvSpPr txBox="1"/>
          <p:nvPr/>
        </p:nvSpPr>
        <p:spPr>
          <a:xfrm>
            <a:off x="6490117" y="4731641"/>
            <a:ext cx="18133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M </a:t>
            </a:r>
            <a:r>
              <a:rPr lang="en-US" sz="1000" dirty="0" smtClean="0"/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: Memory utilization rate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U   : Processor utilization </a:t>
            </a:r>
          </a:p>
          <a:p>
            <a:r>
              <a:rPr lang="en-US" sz="1000" dirty="0">
                <a:solidFill>
                  <a:schemeClr val="tx1"/>
                </a:solidFill>
              </a:rPr>
              <a:t>S   </a:t>
            </a:r>
            <a:r>
              <a:rPr lang="en-US" sz="1000" dirty="0" smtClean="0">
                <a:solidFill>
                  <a:schemeClr val="tx1"/>
                </a:solidFill>
              </a:rPr>
              <a:t>: </a:t>
            </a:r>
            <a:r>
              <a:rPr lang="en-US" sz="1000" dirty="0">
                <a:solidFill>
                  <a:schemeClr val="tx1"/>
                </a:solidFill>
              </a:rPr>
              <a:t>Secure zone </a:t>
            </a:r>
            <a:r>
              <a:rPr lang="en-US" sz="1000" dirty="0" smtClean="0">
                <a:solidFill>
                  <a:schemeClr val="tx1"/>
                </a:solidFill>
              </a:rPr>
              <a:t>dedicated</a:t>
            </a:r>
            <a:endParaRPr lang="en-US" sz="1050" dirty="0">
              <a:solidFill>
                <a:schemeClr val="tx1"/>
              </a:solidFill>
            </a:endParaRPr>
          </a:p>
        </p:txBody>
      </p:sp>
      <p:grpSp>
        <p:nvGrpSpPr>
          <p:cNvPr id="419" name="Groupe 418"/>
          <p:cNvGrpSpPr/>
          <p:nvPr/>
        </p:nvGrpSpPr>
        <p:grpSpPr>
          <a:xfrm>
            <a:off x="6175958" y="5107683"/>
            <a:ext cx="1778566" cy="975809"/>
            <a:chOff x="7787922" y="4487953"/>
            <a:chExt cx="1778566" cy="975809"/>
          </a:xfrm>
        </p:grpSpPr>
        <p:grpSp>
          <p:nvGrpSpPr>
            <p:cNvPr id="420" name="Groupe 223"/>
            <p:cNvGrpSpPr/>
            <p:nvPr/>
          </p:nvGrpSpPr>
          <p:grpSpPr>
            <a:xfrm>
              <a:off x="7787922" y="4487953"/>
              <a:ext cx="1778566" cy="975809"/>
              <a:chOff x="6674067" y="4556837"/>
              <a:chExt cx="1478320" cy="837473"/>
            </a:xfrm>
          </p:grpSpPr>
          <p:grpSp>
            <p:nvGrpSpPr>
              <p:cNvPr id="423" name="Groupe 24"/>
              <p:cNvGrpSpPr/>
              <p:nvPr/>
            </p:nvGrpSpPr>
            <p:grpSpPr>
              <a:xfrm>
                <a:off x="6996492" y="4893238"/>
                <a:ext cx="990895" cy="501072"/>
                <a:chOff x="7880614" y="2917390"/>
                <a:chExt cx="795842" cy="429529"/>
              </a:xfrm>
            </p:grpSpPr>
            <p:sp>
              <p:nvSpPr>
                <p:cNvPr id="445" name="Rectangle 444"/>
                <p:cNvSpPr/>
                <p:nvPr/>
              </p:nvSpPr>
              <p:spPr>
                <a:xfrm>
                  <a:off x="7880615" y="2924945"/>
                  <a:ext cx="795841" cy="42197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46" name="Connecteur droit 445"/>
                <p:cNvCxnSpPr/>
                <p:nvPr/>
              </p:nvCxnSpPr>
              <p:spPr>
                <a:xfrm>
                  <a:off x="7880614" y="3068960"/>
                  <a:ext cx="79584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7" name="Connecteur droit 446"/>
                <p:cNvCxnSpPr/>
                <p:nvPr/>
              </p:nvCxnSpPr>
              <p:spPr>
                <a:xfrm>
                  <a:off x="7880615" y="3212976"/>
                  <a:ext cx="795841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8" name="Connecteur droit 447"/>
                <p:cNvCxnSpPr/>
                <p:nvPr/>
              </p:nvCxnSpPr>
              <p:spPr>
                <a:xfrm>
                  <a:off x="8046243" y="2917390"/>
                  <a:ext cx="0" cy="42635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9" name="Connecteur droit 448"/>
                <p:cNvCxnSpPr/>
                <p:nvPr/>
              </p:nvCxnSpPr>
              <p:spPr>
                <a:xfrm>
                  <a:off x="8207010" y="2922851"/>
                  <a:ext cx="0" cy="42406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0" name="Connecteur droit 449"/>
                <p:cNvCxnSpPr/>
                <p:nvPr/>
              </p:nvCxnSpPr>
              <p:spPr>
                <a:xfrm>
                  <a:off x="8532440" y="2924945"/>
                  <a:ext cx="0" cy="42197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1" name="Connecteur droit 450"/>
                <p:cNvCxnSpPr/>
                <p:nvPr/>
              </p:nvCxnSpPr>
              <p:spPr>
                <a:xfrm>
                  <a:off x="8366818" y="2924945"/>
                  <a:ext cx="0" cy="41660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4" name="ZoneTexte 423"/>
              <p:cNvSpPr txBox="1"/>
              <p:nvPr/>
            </p:nvSpPr>
            <p:spPr>
              <a:xfrm>
                <a:off x="6989364" y="4880143"/>
                <a:ext cx="210273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M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5" name="ZoneTexte 424"/>
              <p:cNvSpPr txBox="1"/>
              <p:nvPr/>
            </p:nvSpPr>
            <p:spPr>
              <a:xfrm>
                <a:off x="7205778" y="4875204"/>
                <a:ext cx="195224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M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6" name="ZoneTexte 425"/>
              <p:cNvSpPr txBox="1"/>
              <p:nvPr/>
            </p:nvSpPr>
            <p:spPr>
              <a:xfrm>
                <a:off x="7402884" y="4875204"/>
                <a:ext cx="188823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M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603471" y="4880143"/>
                <a:ext cx="206214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M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8" name="ZoneTexte 427"/>
              <p:cNvSpPr txBox="1"/>
              <p:nvPr/>
            </p:nvSpPr>
            <p:spPr>
              <a:xfrm>
                <a:off x="7812108" y="4880143"/>
                <a:ext cx="171626" cy="184902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rgbClr val="FF0000"/>
                    </a:solidFill>
                  </a:rPr>
                  <a:t>M</a:t>
                </a:r>
                <a:endParaRPr lang="en-US" sz="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29" name="ZoneTexte 428"/>
              <p:cNvSpPr txBox="1"/>
              <p:nvPr/>
            </p:nvSpPr>
            <p:spPr>
              <a:xfrm>
                <a:off x="7002519" y="5045587"/>
                <a:ext cx="191165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U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205779" y="5045586"/>
                <a:ext cx="189146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U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1" name="ZoneTexte 430"/>
              <p:cNvSpPr txBox="1"/>
              <p:nvPr/>
            </p:nvSpPr>
            <p:spPr>
              <a:xfrm>
                <a:off x="7410645" y="5042406"/>
                <a:ext cx="181062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U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2" name="ZoneTexte 431"/>
              <p:cNvSpPr txBox="1"/>
              <p:nvPr/>
            </p:nvSpPr>
            <p:spPr>
              <a:xfrm>
                <a:off x="7603471" y="5042406"/>
                <a:ext cx="191318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U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12108" y="5045587"/>
                <a:ext cx="169405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rgbClr val="FF0000"/>
                    </a:solidFill>
                  </a:rPr>
                  <a:t>U</a:t>
                </a:r>
                <a:endParaRPr lang="en-US" sz="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34" name="ZoneTexte 433"/>
              <p:cNvSpPr txBox="1"/>
              <p:nvPr/>
            </p:nvSpPr>
            <p:spPr>
              <a:xfrm>
                <a:off x="7001918" y="5197456"/>
                <a:ext cx="196081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S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5" name="ZoneTexte 434"/>
              <p:cNvSpPr txBox="1"/>
              <p:nvPr/>
            </p:nvSpPr>
            <p:spPr>
              <a:xfrm>
                <a:off x="7209313" y="5200426"/>
                <a:ext cx="190532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/>
                    </a:solidFill>
                  </a:rPr>
                  <a:t>S</a:t>
                </a:r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410645" y="5200604"/>
                <a:ext cx="180217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S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7" name="ZoneTexte 436"/>
              <p:cNvSpPr txBox="1"/>
              <p:nvPr/>
            </p:nvSpPr>
            <p:spPr>
              <a:xfrm>
                <a:off x="7603471" y="5198649"/>
                <a:ext cx="191319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S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8" name="ZoneTexte 437"/>
              <p:cNvSpPr txBox="1"/>
              <p:nvPr/>
            </p:nvSpPr>
            <p:spPr>
              <a:xfrm>
                <a:off x="7810915" y="5201148"/>
                <a:ext cx="169405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rgbClr val="FF0000"/>
                    </a:solidFill>
                  </a:rPr>
                  <a:t>S</a:t>
                </a:r>
                <a:endParaRPr lang="en-US" sz="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6963930" y="4702486"/>
                <a:ext cx="256199" cy="198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tx1"/>
                    </a:solidFill>
                  </a:rPr>
                  <a:t>c0</a:t>
                </a:r>
                <a:endParaRPr 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7364752" y="4709565"/>
                <a:ext cx="255030" cy="198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tx1"/>
                    </a:solidFill>
                  </a:rPr>
                  <a:t>c2</a:t>
                </a:r>
                <a:endParaRPr 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1" name="ZoneTexte 440"/>
              <p:cNvSpPr txBox="1"/>
              <p:nvPr/>
            </p:nvSpPr>
            <p:spPr>
              <a:xfrm>
                <a:off x="7755844" y="4701503"/>
                <a:ext cx="396543" cy="198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tx1"/>
                    </a:solidFill>
                  </a:rPr>
                  <a:t>total</a:t>
                </a:r>
                <a:endParaRPr lang="en-US" sz="9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42" name="Groupe 57"/>
              <p:cNvGrpSpPr/>
              <p:nvPr/>
            </p:nvGrpSpPr>
            <p:grpSpPr>
              <a:xfrm>
                <a:off x="6674067" y="4556837"/>
                <a:ext cx="379789" cy="349657"/>
                <a:chOff x="7596337" y="2628342"/>
                <a:chExt cx="312489" cy="299733"/>
              </a:xfrm>
            </p:grpSpPr>
            <p:sp>
              <p:nvSpPr>
                <p:cNvPr id="443" name="ZoneTexte 442"/>
                <p:cNvSpPr txBox="1"/>
                <p:nvPr/>
              </p:nvSpPr>
              <p:spPr>
                <a:xfrm>
                  <a:off x="7596337" y="2664242"/>
                  <a:ext cx="219784" cy="2638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/>
                    <a:t>C</a:t>
                  </a:r>
                  <a:endParaRPr lang="en-US" b="1" dirty="0"/>
                </a:p>
              </p:txBody>
            </p:sp>
            <p:sp>
              <p:nvSpPr>
                <p:cNvPr id="444" name="ZoneTexte 443"/>
                <p:cNvSpPr txBox="1"/>
                <p:nvPr/>
              </p:nvSpPr>
              <p:spPr>
                <a:xfrm>
                  <a:off x="7747882" y="2628342"/>
                  <a:ext cx="160944" cy="1978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b="1" dirty="0" smtClean="0"/>
                    <a:t>0</a:t>
                  </a:r>
                  <a:endParaRPr lang="en-US" b="1" dirty="0"/>
                </a:p>
              </p:txBody>
            </p:sp>
          </p:grpSp>
        </p:grpSp>
        <p:sp>
          <p:nvSpPr>
            <p:cNvPr id="421" name="ZoneTexte 420"/>
            <p:cNvSpPr txBox="1"/>
            <p:nvPr/>
          </p:nvSpPr>
          <p:spPr>
            <a:xfrm>
              <a:off x="8396902" y="4659359"/>
              <a:ext cx="30823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c1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422" name="ZoneTexte 421"/>
            <p:cNvSpPr txBox="1"/>
            <p:nvPr/>
          </p:nvSpPr>
          <p:spPr>
            <a:xfrm>
              <a:off x="8870397" y="4664533"/>
              <a:ext cx="30682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c3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52" name="Groupe 451"/>
          <p:cNvGrpSpPr/>
          <p:nvPr/>
        </p:nvGrpSpPr>
        <p:grpSpPr>
          <a:xfrm>
            <a:off x="2418766" y="4760019"/>
            <a:ext cx="3975456" cy="1609178"/>
            <a:chOff x="3744168" y="4266421"/>
            <a:chExt cx="3975456" cy="1609178"/>
          </a:xfrm>
        </p:grpSpPr>
        <p:grpSp>
          <p:nvGrpSpPr>
            <p:cNvPr id="453" name="Groupe 119"/>
            <p:cNvGrpSpPr/>
            <p:nvPr/>
          </p:nvGrpSpPr>
          <p:grpSpPr>
            <a:xfrm>
              <a:off x="3744168" y="4266421"/>
              <a:ext cx="3975456" cy="1403518"/>
              <a:chOff x="2256845" y="4545762"/>
              <a:chExt cx="3975456" cy="1403518"/>
            </a:xfrm>
          </p:grpSpPr>
          <p:cxnSp>
            <p:nvCxnSpPr>
              <p:cNvPr id="458" name="Connecteur droit 457"/>
              <p:cNvCxnSpPr/>
              <p:nvPr/>
            </p:nvCxnSpPr>
            <p:spPr>
              <a:xfrm flipH="1">
                <a:off x="5424003" y="4703727"/>
                <a:ext cx="808298" cy="655723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9" name="Connecteur droit 458"/>
              <p:cNvCxnSpPr/>
              <p:nvPr/>
            </p:nvCxnSpPr>
            <p:spPr>
              <a:xfrm flipH="1" flipV="1">
                <a:off x="5424028" y="5531856"/>
                <a:ext cx="808273" cy="34231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0" name="Groupe 118"/>
              <p:cNvGrpSpPr/>
              <p:nvPr/>
            </p:nvGrpSpPr>
            <p:grpSpPr>
              <a:xfrm>
                <a:off x="2256845" y="4545762"/>
                <a:ext cx="3437532" cy="1403518"/>
                <a:chOff x="1905000" y="4100069"/>
                <a:chExt cx="3437532" cy="1403518"/>
              </a:xfrm>
            </p:grpSpPr>
            <p:cxnSp>
              <p:nvCxnSpPr>
                <p:cNvPr id="461" name="Connecteur droit 460"/>
                <p:cNvCxnSpPr>
                  <a:stCxn id="511" idx="0"/>
                  <a:endCxn id="466" idx="2"/>
                </p:cNvCxnSpPr>
                <p:nvPr/>
              </p:nvCxnSpPr>
              <p:spPr bwMode="auto">
                <a:xfrm flipV="1">
                  <a:off x="2566237" y="4482842"/>
                  <a:ext cx="1183296" cy="442427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</p:spPr>
            </p:cxnSp>
            <p:cxnSp>
              <p:nvCxnSpPr>
                <p:cNvPr id="462" name="Connecteur droit 461"/>
                <p:cNvCxnSpPr>
                  <a:stCxn id="489" idx="0"/>
                  <a:endCxn id="466" idx="2"/>
                </p:cNvCxnSpPr>
                <p:nvPr/>
              </p:nvCxnSpPr>
              <p:spPr bwMode="auto">
                <a:xfrm flipH="1" flipV="1">
                  <a:off x="3749533" y="4482842"/>
                  <a:ext cx="1230626" cy="43872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</p:spPr>
            </p:cxnSp>
            <p:cxnSp>
              <p:nvCxnSpPr>
                <p:cNvPr id="463" name="Connecteur droit 462"/>
                <p:cNvCxnSpPr>
                  <a:stCxn id="488" idx="0"/>
                  <a:endCxn id="466" idx="2"/>
                </p:cNvCxnSpPr>
                <p:nvPr/>
              </p:nvCxnSpPr>
              <p:spPr bwMode="auto">
                <a:xfrm flipH="1" flipV="1">
                  <a:off x="3749533" y="4482842"/>
                  <a:ext cx="431310" cy="442427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</p:spPr>
            </p:cxnSp>
            <p:cxnSp>
              <p:nvCxnSpPr>
                <p:cNvPr id="464" name="Connecteur droit 463"/>
                <p:cNvCxnSpPr>
                  <a:stCxn id="510" idx="0"/>
                  <a:endCxn id="466" idx="2"/>
                </p:cNvCxnSpPr>
                <p:nvPr/>
              </p:nvCxnSpPr>
              <p:spPr bwMode="auto">
                <a:xfrm flipV="1">
                  <a:off x="3378322" y="4482842"/>
                  <a:ext cx="371211" cy="43787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</p:spPr>
            </p:cxnSp>
            <p:grpSp>
              <p:nvGrpSpPr>
                <p:cNvPr id="465" name="Groupe 89"/>
                <p:cNvGrpSpPr/>
                <p:nvPr/>
              </p:nvGrpSpPr>
              <p:grpSpPr>
                <a:xfrm>
                  <a:off x="2159715" y="4920718"/>
                  <a:ext cx="3182817" cy="582869"/>
                  <a:chOff x="2159715" y="4920718"/>
                  <a:chExt cx="3182817" cy="582869"/>
                </a:xfrm>
              </p:grpSpPr>
              <p:grpSp>
                <p:nvGrpSpPr>
                  <p:cNvPr id="476" name="Groupe 88"/>
                  <p:cNvGrpSpPr/>
                  <p:nvPr/>
                </p:nvGrpSpPr>
                <p:grpSpPr>
                  <a:xfrm>
                    <a:off x="2159715" y="4920718"/>
                    <a:ext cx="1574085" cy="582869"/>
                    <a:chOff x="2159715" y="4920718"/>
                    <a:chExt cx="1574085" cy="582869"/>
                  </a:xfrm>
                </p:grpSpPr>
                <p:sp>
                  <p:nvSpPr>
                    <p:cNvPr id="500" name="Rectangle 499"/>
                    <p:cNvSpPr/>
                    <p:nvPr/>
                  </p:nvSpPr>
                  <p:spPr bwMode="auto">
                    <a:xfrm>
                      <a:off x="2971800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501" name="Rectangle 500"/>
                    <p:cNvSpPr/>
                    <p:nvPr/>
                  </p:nvSpPr>
                  <p:spPr bwMode="auto">
                    <a:xfrm>
                      <a:off x="3177540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502" name="Rectangle 501"/>
                    <p:cNvSpPr/>
                    <p:nvPr/>
                  </p:nvSpPr>
                  <p:spPr bwMode="auto">
                    <a:xfrm>
                      <a:off x="3378322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503" name="Rectangle 502"/>
                    <p:cNvSpPr/>
                    <p:nvPr/>
                  </p:nvSpPr>
                  <p:spPr bwMode="auto">
                    <a:xfrm>
                      <a:off x="3581400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504" name="Rectangle 503"/>
                    <p:cNvSpPr/>
                    <p:nvPr/>
                  </p:nvSpPr>
                  <p:spPr bwMode="auto">
                    <a:xfrm>
                      <a:off x="2159715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505" name="Rectangle 504"/>
                    <p:cNvSpPr/>
                    <p:nvPr/>
                  </p:nvSpPr>
                  <p:spPr bwMode="auto">
                    <a:xfrm>
                      <a:off x="2365455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506" name="Rectangle 505"/>
                    <p:cNvSpPr/>
                    <p:nvPr/>
                  </p:nvSpPr>
                  <p:spPr bwMode="auto">
                    <a:xfrm>
                      <a:off x="2566237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507" name="Rectangle 506"/>
                    <p:cNvSpPr/>
                    <p:nvPr/>
                  </p:nvSpPr>
                  <p:spPr bwMode="auto">
                    <a:xfrm>
                      <a:off x="2769315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grpSp>
                  <p:nvGrpSpPr>
                    <p:cNvPr id="508" name="Groupe 85"/>
                    <p:cNvGrpSpPr/>
                    <p:nvPr/>
                  </p:nvGrpSpPr>
                  <p:grpSpPr>
                    <a:xfrm>
                      <a:off x="2235915" y="5072341"/>
                      <a:ext cx="609600" cy="284174"/>
                      <a:chOff x="2235915" y="5072341"/>
                      <a:chExt cx="609600" cy="284174"/>
                    </a:xfrm>
                  </p:grpSpPr>
                  <p:grpSp>
                    <p:nvGrpSpPr>
                      <p:cNvPr id="517" name="Groupe 84"/>
                      <p:cNvGrpSpPr/>
                      <p:nvPr/>
                    </p:nvGrpSpPr>
                    <p:grpSpPr>
                      <a:xfrm>
                        <a:off x="2235915" y="5072341"/>
                        <a:ext cx="406522" cy="284174"/>
                        <a:chOff x="2235915" y="5072341"/>
                        <a:chExt cx="406522" cy="284174"/>
                      </a:xfrm>
                    </p:grpSpPr>
                    <p:cxnSp>
                      <p:nvCxnSpPr>
                        <p:cNvPr id="519" name="Connecteur droit 518"/>
                        <p:cNvCxnSpPr>
                          <a:stCxn id="511" idx="2"/>
                          <a:endCxn id="504" idx="0"/>
                        </p:cNvCxnSpPr>
                        <p:nvPr/>
                      </p:nvCxnSpPr>
                      <p:spPr bwMode="auto">
                        <a:xfrm flipH="1">
                          <a:off x="2235915" y="5072341"/>
                          <a:ext cx="33032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520" name="Connecteur droit 519"/>
                        <p:cNvCxnSpPr>
                          <a:stCxn id="511" idx="2"/>
                          <a:endCxn id="505" idx="0"/>
                        </p:cNvCxnSpPr>
                        <p:nvPr/>
                      </p:nvCxnSpPr>
                      <p:spPr bwMode="auto">
                        <a:xfrm flipH="1">
                          <a:off x="2441655" y="5072341"/>
                          <a:ext cx="12458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521" name="Connecteur droit 520"/>
                        <p:cNvCxnSpPr>
                          <a:stCxn id="511" idx="2"/>
                          <a:endCxn id="506" idx="0"/>
                        </p:cNvCxnSpPr>
                        <p:nvPr/>
                      </p:nvCxnSpPr>
                      <p:spPr bwMode="auto">
                        <a:xfrm>
                          <a:off x="2566237" y="5072341"/>
                          <a:ext cx="76200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</p:grpSp>
                  <p:cxnSp>
                    <p:nvCxnSpPr>
                      <p:cNvPr id="518" name="Connecteur droit 517"/>
                      <p:cNvCxnSpPr>
                        <a:stCxn id="511" idx="2"/>
                        <a:endCxn id="507" idx="0"/>
                      </p:cNvCxnSpPr>
                      <p:nvPr/>
                    </p:nvCxnSpPr>
                    <p:spPr bwMode="auto">
                      <a:xfrm>
                        <a:off x="2566237" y="5072341"/>
                        <a:ext cx="279278" cy="284174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lg" len="lg"/>
                      </a:ln>
                      <a:effectLst/>
                    </p:spPr>
                  </p:cxnSp>
                </p:grpSp>
                <p:grpSp>
                  <p:nvGrpSpPr>
                    <p:cNvPr id="509" name="Groupe 260"/>
                    <p:cNvGrpSpPr/>
                    <p:nvPr/>
                  </p:nvGrpSpPr>
                  <p:grpSpPr>
                    <a:xfrm>
                      <a:off x="3048000" y="5067790"/>
                      <a:ext cx="609600" cy="284174"/>
                      <a:chOff x="2235915" y="5072341"/>
                      <a:chExt cx="609600" cy="284174"/>
                    </a:xfrm>
                  </p:grpSpPr>
                  <p:grpSp>
                    <p:nvGrpSpPr>
                      <p:cNvPr id="512" name="Groupe 511"/>
                      <p:cNvGrpSpPr/>
                      <p:nvPr/>
                    </p:nvGrpSpPr>
                    <p:grpSpPr>
                      <a:xfrm>
                        <a:off x="2235915" y="5072341"/>
                        <a:ext cx="406522" cy="284174"/>
                        <a:chOff x="2235915" y="5072341"/>
                        <a:chExt cx="406522" cy="284174"/>
                      </a:xfrm>
                    </p:grpSpPr>
                    <p:cxnSp>
                      <p:nvCxnSpPr>
                        <p:cNvPr id="514" name="Connecteur droit 513"/>
                        <p:cNvCxnSpPr/>
                        <p:nvPr/>
                      </p:nvCxnSpPr>
                      <p:spPr bwMode="auto">
                        <a:xfrm flipH="1">
                          <a:off x="2235915" y="5072341"/>
                          <a:ext cx="33032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515" name="Connecteur droit 514"/>
                        <p:cNvCxnSpPr/>
                        <p:nvPr/>
                      </p:nvCxnSpPr>
                      <p:spPr bwMode="auto">
                        <a:xfrm flipH="1">
                          <a:off x="2441655" y="5072341"/>
                          <a:ext cx="12458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516" name="Connecteur droit 515"/>
                        <p:cNvCxnSpPr/>
                        <p:nvPr/>
                      </p:nvCxnSpPr>
                      <p:spPr bwMode="auto">
                        <a:xfrm>
                          <a:off x="2566237" y="5072341"/>
                          <a:ext cx="76200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</p:grpSp>
                  <p:cxnSp>
                    <p:nvCxnSpPr>
                      <p:cNvPr id="513" name="Connecteur droit 512"/>
                      <p:cNvCxnSpPr/>
                      <p:nvPr/>
                    </p:nvCxnSpPr>
                    <p:spPr bwMode="auto">
                      <a:xfrm>
                        <a:off x="2566237" y="5072341"/>
                        <a:ext cx="279278" cy="284174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lg" len="lg"/>
                      </a:ln>
                      <a:effectLst/>
                    </p:spPr>
                  </p:cxnSp>
                </p:grpSp>
                <p:sp>
                  <p:nvSpPr>
                    <p:cNvPr id="510" name="Rectangle 509"/>
                    <p:cNvSpPr/>
                    <p:nvPr/>
                  </p:nvSpPr>
                  <p:spPr bwMode="auto">
                    <a:xfrm>
                      <a:off x="3302122" y="4920718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511" name="Rectangle 510"/>
                    <p:cNvSpPr/>
                    <p:nvPr/>
                  </p:nvSpPr>
                  <p:spPr bwMode="auto">
                    <a:xfrm>
                      <a:off x="2490037" y="4925269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477" name="Groupe 87"/>
                  <p:cNvGrpSpPr/>
                  <p:nvPr/>
                </p:nvGrpSpPr>
                <p:grpSpPr>
                  <a:xfrm>
                    <a:off x="3780013" y="4921562"/>
                    <a:ext cx="1562519" cy="581756"/>
                    <a:chOff x="3979200" y="4921562"/>
                    <a:chExt cx="1562519" cy="581756"/>
                  </a:xfrm>
                </p:grpSpPr>
                <p:sp>
                  <p:nvSpPr>
                    <p:cNvPr id="478" name="Rectangle 477"/>
                    <p:cNvSpPr/>
                    <p:nvPr/>
                  </p:nvSpPr>
                  <p:spPr bwMode="auto">
                    <a:xfrm>
                      <a:off x="4585545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479" name="Rectangle 478"/>
                    <p:cNvSpPr/>
                    <p:nvPr/>
                  </p:nvSpPr>
                  <p:spPr bwMode="auto">
                    <a:xfrm>
                      <a:off x="4791285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480" name="Rectangle 479"/>
                    <p:cNvSpPr/>
                    <p:nvPr/>
                  </p:nvSpPr>
                  <p:spPr bwMode="auto">
                    <a:xfrm>
                      <a:off x="4992067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481" name="Rectangle 480"/>
                    <p:cNvSpPr/>
                    <p:nvPr/>
                  </p:nvSpPr>
                  <p:spPr bwMode="auto">
                    <a:xfrm>
                      <a:off x="5195145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482" name="Rectangle 481"/>
                    <p:cNvSpPr/>
                    <p:nvPr/>
                  </p:nvSpPr>
                  <p:spPr bwMode="auto">
                    <a:xfrm>
                      <a:off x="5389319" y="5355777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483" name="Rectangle 482"/>
                    <p:cNvSpPr/>
                    <p:nvPr/>
                  </p:nvSpPr>
                  <p:spPr bwMode="auto">
                    <a:xfrm>
                      <a:off x="3979200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484" name="Rectangle 483"/>
                    <p:cNvSpPr/>
                    <p:nvPr/>
                  </p:nvSpPr>
                  <p:spPr bwMode="auto">
                    <a:xfrm>
                      <a:off x="4179982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485" name="Rectangle 484"/>
                    <p:cNvSpPr/>
                    <p:nvPr/>
                  </p:nvSpPr>
                  <p:spPr bwMode="auto">
                    <a:xfrm>
                      <a:off x="4383060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grpSp>
                  <p:nvGrpSpPr>
                    <p:cNvPr id="486" name="Groupe 266"/>
                    <p:cNvGrpSpPr/>
                    <p:nvPr/>
                  </p:nvGrpSpPr>
                  <p:grpSpPr>
                    <a:xfrm>
                      <a:off x="4055400" y="5072341"/>
                      <a:ext cx="606345" cy="283905"/>
                      <a:chOff x="2239813" y="5072341"/>
                      <a:chExt cx="606345" cy="283905"/>
                    </a:xfrm>
                  </p:grpSpPr>
                  <p:grpSp>
                    <p:nvGrpSpPr>
                      <p:cNvPr id="495" name="Groupe 267"/>
                      <p:cNvGrpSpPr/>
                      <p:nvPr/>
                    </p:nvGrpSpPr>
                    <p:grpSpPr>
                      <a:xfrm>
                        <a:off x="2239813" y="5072341"/>
                        <a:ext cx="403860" cy="283905"/>
                        <a:chOff x="2239813" y="5072341"/>
                        <a:chExt cx="403860" cy="283905"/>
                      </a:xfrm>
                    </p:grpSpPr>
                    <p:cxnSp>
                      <p:nvCxnSpPr>
                        <p:cNvPr id="497" name="Connecteur droit 496"/>
                        <p:cNvCxnSpPr>
                          <a:endCxn id="483" idx="0"/>
                        </p:cNvCxnSpPr>
                        <p:nvPr/>
                      </p:nvCxnSpPr>
                      <p:spPr bwMode="auto">
                        <a:xfrm flipH="1">
                          <a:off x="2239813" y="5072341"/>
                          <a:ext cx="326424" cy="283905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498" name="Connecteur droit 497"/>
                        <p:cNvCxnSpPr>
                          <a:endCxn id="484" idx="0"/>
                        </p:cNvCxnSpPr>
                        <p:nvPr/>
                      </p:nvCxnSpPr>
                      <p:spPr bwMode="auto">
                        <a:xfrm flipH="1">
                          <a:off x="2440595" y="5072341"/>
                          <a:ext cx="125642" cy="283905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499" name="Connecteur droit 498"/>
                        <p:cNvCxnSpPr>
                          <a:endCxn id="485" idx="0"/>
                        </p:cNvCxnSpPr>
                        <p:nvPr/>
                      </p:nvCxnSpPr>
                      <p:spPr bwMode="auto">
                        <a:xfrm>
                          <a:off x="2566237" y="5072341"/>
                          <a:ext cx="77436" cy="283905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</p:grpSp>
                  <p:cxnSp>
                    <p:nvCxnSpPr>
                      <p:cNvPr id="496" name="Connecteur droit 495"/>
                      <p:cNvCxnSpPr>
                        <a:endCxn id="478" idx="0"/>
                      </p:cNvCxnSpPr>
                      <p:nvPr/>
                    </p:nvCxnSpPr>
                    <p:spPr bwMode="auto">
                      <a:xfrm>
                        <a:off x="2566237" y="5072341"/>
                        <a:ext cx="279921" cy="283905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lg" len="lg"/>
                      </a:ln>
                      <a:effectLst/>
                    </p:spPr>
                  </p:cxnSp>
                </p:grpSp>
                <p:grpSp>
                  <p:nvGrpSpPr>
                    <p:cNvPr id="487" name="Groupe 273"/>
                    <p:cNvGrpSpPr/>
                    <p:nvPr/>
                  </p:nvGrpSpPr>
                  <p:grpSpPr>
                    <a:xfrm>
                      <a:off x="4847356" y="5061355"/>
                      <a:ext cx="609600" cy="284174"/>
                      <a:chOff x="2235915" y="5072341"/>
                      <a:chExt cx="609600" cy="284174"/>
                    </a:xfrm>
                  </p:grpSpPr>
                  <p:grpSp>
                    <p:nvGrpSpPr>
                      <p:cNvPr id="490" name="Groupe 274"/>
                      <p:cNvGrpSpPr/>
                      <p:nvPr/>
                    </p:nvGrpSpPr>
                    <p:grpSpPr>
                      <a:xfrm>
                        <a:off x="2235915" y="5072341"/>
                        <a:ext cx="406522" cy="284174"/>
                        <a:chOff x="2235915" y="5072341"/>
                        <a:chExt cx="406522" cy="284174"/>
                      </a:xfrm>
                    </p:grpSpPr>
                    <p:cxnSp>
                      <p:nvCxnSpPr>
                        <p:cNvPr id="492" name="Connecteur droit 491"/>
                        <p:cNvCxnSpPr/>
                        <p:nvPr/>
                      </p:nvCxnSpPr>
                      <p:spPr bwMode="auto">
                        <a:xfrm flipH="1">
                          <a:off x="2235915" y="5072341"/>
                          <a:ext cx="33032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493" name="Connecteur droit 492"/>
                        <p:cNvCxnSpPr/>
                        <p:nvPr/>
                      </p:nvCxnSpPr>
                      <p:spPr bwMode="auto">
                        <a:xfrm flipH="1">
                          <a:off x="2441655" y="5072341"/>
                          <a:ext cx="12458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494" name="Connecteur droit 493"/>
                        <p:cNvCxnSpPr/>
                        <p:nvPr/>
                      </p:nvCxnSpPr>
                      <p:spPr bwMode="auto">
                        <a:xfrm>
                          <a:off x="2566237" y="5072341"/>
                          <a:ext cx="76200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</p:grpSp>
                  <p:cxnSp>
                    <p:nvCxnSpPr>
                      <p:cNvPr id="491" name="Connecteur droit 490"/>
                      <p:cNvCxnSpPr/>
                      <p:nvPr/>
                    </p:nvCxnSpPr>
                    <p:spPr bwMode="auto">
                      <a:xfrm>
                        <a:off x="2566237" y="5072341"/>
                        <a:ext cx="279278" cy="284174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lg" len="lg"/>
                      </a:ln>
                      <a:effectLst/>
                    </p:spPr>
                  </p:cxnSp>
                </p:grpSp>
                <p:sp>
                  <p:nvSpPr>
                    <p:cNvPr id="488" name="Rectangle 487"/>
                    <p:cNvSpPr/>
                    <p:nvPr/>
                  </p:nvSpPr>
                  <p:spPr bwMode="auto">
                    <a:xfrm>
                      <a:off x="4303830" y="4925269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489" name="Rectangle 488"/>
                    <p:cNvSpPr/>
                    <p:nvPr/>
                  </p:nvSpPr>
                  <p:spPr bwMode="auto">
                    <a:xfrm>
                      <a:off x="5103146" y="4921562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</p:grpSp>
            </p:grpSp>
            <p:sp>
              <p:nvSpPr>
                <p:cNvPr id="466" name="Rectangle 465"/>
                <p:cNvSpPr/>
                <p:nvPr/>
              </p:nvSpPr>
              <p:spPr bwMode="auto">
                <a:xfrm>
                  <a:off x="3673333" y="4335770"/>
                  <a:ext cx="152400" cy="147072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lg" len="lg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grpSp>
              <p:nvGrpSpPr>
                <p:cNvPr id="467" name="Groupe 301"/>
                <p:cNvGrpSpPr/>
                <p:nvPr/>
              </p:nvGrpSpPr>
              <p:grpSpPr>
                <a:xfrm>
                  <a:off x="3392157" y="4100069"/>
                  <a:ext cx="343540" cy="308410"/>
                  <a:chOff x="4395257" y="2720126"/>
                  <a:chExt cx="343540" cy="308410"/>
                </a:xfrm>
              </p:grpSpPr>
              <p:sp>
                <p:nvSpPr>
                  <p:cNvPr id="474" name="ZoneTexte 473"/>
                  <p:cNvSpPr txBox="1"/>
                  <p:nvPr/>
                </p:nvSpPr>
                <p:spPr>
                  <a:xfrm>
                    <a:off x="4395257" y="2751537"/>
                    <a:ext cx="21928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>
                        <a:solidFill>
                          <a:srgbClr val="FF0000"/>
                        </a:solidFill>
                      </a:rPr>
                      <a:t>C</a:t>
                    </a:r>
                    <a:endParaRPr lang="en-US" sz="105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475" name="ZoneTexte 474"/>
                  <p:cNvSpPr txBox="1"/>
                  <p:nvPr/>
                </p:nvSpPr>
                <p:spPr>
                  <a:xfrm>
                    <a:off x="4490291" y="2720126"/>
                    <a:ext cx="248506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700" b="1" dirty="0">
                        <a:solidFill>
                          <a:srgbClr val="FF0000"/>
                        </a:solidFill>
                      </a:rPr>
                      <a:t>2</a:t>
                    </a:r>
                  </a:p>
                </p:txBody>
              </p:sp>
            </p:grpSp>
            <p:grpSp>
              <p:nvGrpSpPr>
                <p:cNvPr id="468" name="Groupe 304"/>
                <p:cNvGrpSpPr/>
                <p:nvPr/>
              </p:nvGrpSpPr>
              <p:grpSpPr>
                <a:xfrm>
                  <a:off x="2235915" y="4698976"/>
                  <a:ext cx="343540" cy="308410"/>
                  <a:chOff x="4395257" y="2720126"/>
                  <a:chExt cx="343540" cy="308410"/>
                </a:xfrm>
              </p:grpSpPr>
              <p:sp>
                <p:nvSpPr>
                  <p:cNvPr id="472" name="ZoneTexte 471"/>
                  <p:cNvSpPr txBox="1"/>
                  <p:nvPr/>
                </p:nvSpPr>
                <p:spPr>
                  <a:xfrm>
                    <a:off x="4395257" y="2751537"/>
                    <a:ext cx="21928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>
                        <a:solidFill>
                          <a:schemeClr val="accent2"/>
                        </a:solidFill>
                      </a:rPr>
                      <a:t>C</a:t>
                    </a:r>
                    <a:endParaRPr lang="en-US" sz="1050" dirty="0">
                      <a:solidFill>
                        <a:schemeClr val="accent2"/>
                      </a:solidFill>
                    </a:endParaRPr>
                  </a:p>
                </p:txBody>
              </p:sp>
              <p:sp>
                <p:nvSpPr>
                  <p:cNvPr id="473" name="ZoneTexte 472"/>
                  <p:cNvSpPr txBox="1"/>
                  <p:nvPr/>
                </p:nvSpPr>
                <p:spPr>
                  <a:xfrm>
                    <a:off x="4490291" y="2720126"/>
                    <a:ext cx="248506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700" b="1" dirty="0" smtClean="0">
                        <a:solidFill>
                          <a:schemeClr val="accent2"/>
                        </a:solidFill>
                      </a:rPr>
                      <a:t>1</a:t>
                    </a:r>
                    <a:endParaRPr lang="en-US" sz="700" b="1" dirty="0">
                      <a:solidFill>
                        <a:schemeClr val="accent2"/>
                      </a:solidFill>
                    </a:endParaRPr>
                  </a:p>
                </p:txBody>
              </p:sp>
            </p:grpSp>
            <p:grpSp>
              <p:nvGrpSpPr>
                <p:cNvPr id="469" name="Groupe 308"/>
                <p:cNvGrpSpPr/>
                <p:nvPr/>
              </p:nvGrpSpPr>
              <p:grpSpPr>
                <a:xfrm>
                  <a:off x="1905000" y="5122865"/>
                  <a:ext cx="343540" cy="308410"/>
                  <a:chOff x="4395257" y="2720126"/>
                  <a:chExt cx="343540" cy="308410"/>
                </a:xfrm>
              </p:grpSpPr>
              <p:sp>
                <p:nvSpPr>
                  <p:cNvPr id="470" name="ZoneTexte 469"/>
                  <p:cNvSpPr txBox="1"/>
                  <p:nvPr/>
                </p:nvSpPr>
                <p:spPr>
                  <a:xfrm>
                    <a:off x="4395257" y="2751537"/>
                    <a:ext cx="21928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C</a:t>
                    </a:r>
                    <a:endParaRPr lang="en-US" sz="1050" dirty="0"/>
                  </a:p>
                </p:txBody>
              </p:sp>
              <p:sp>
                <p:nvSpPr>
                  <p:cNvPr id="471" name="ZoneTexte 470"/>
                  <p:cNvSpPr txBox="1"/>
                  <p:nvPr/>
                </p:nvSpPr>
                <p:spPr>
                  <a:xfrm>
                    <a:off x="4490291" y="2720126"/>
                    <a:ext cx="248506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700" b="1" dirty="0" smtClean="0"/>
                      <a:t>0</a:t>
                    </a:r>
                    <a:endParaRPr lang="en-US" sz="700" b="1" dirty="0"/>
                  </a:p>
                </p:txBody>
              </p:sp>
            </p:grpSp>
          </p:grpSp>
        </p:grpSp>
        <p:sp>
          <p:nvSpPr>
            <p:cNvPr id="454" name="ZoneTexte 453"/>
            <p:cNvSpPr txBox="1"/>
            <p:nvPr/>
          </p:nvSpPr>
          <p:spPr>
            <a:xfrm>
              <a:off x="6344265" y="5644767"/>
              <a:ext cx="30823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c0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455" name="ZoneTexte 454"/>
            <p:cNvSpPr txBox="1"/>
            <p:nvPr/>
          </p:nvSpPr>
          <p:spPr>
            <a:xfrm>
              <a:off x="6547288" y="5644767"/>
              <a:ext cx="30823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c1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456" name="ZoneTexte 455"/>
            <p:cNvSpPr txBox="1"/>
            <p:nvPr/>
          </p:nvSpPr>
          <p:spPr>
            <a:xfrm>
              <a:off x="6743127" y="5644767"/>
              <a:ext cx="30682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c2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457" name="ZoneTexte 456"/>
            <p:cNvSpPr txBox="1"/>
            <p:nvPr/>
          </p:nvSpPr>
          <p:spPr>
            <a:xfrm>
              <a:off x="6957298" y="5644496"/>
              <a:ext cx="30682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c3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22" name="Groupe 117"/>
          <p:cNvGrpSpPr/>
          <p:nvPr/>
        </p:nvGrpSpPr>
        <p:grpSpPr>
          <a:xfrm>
            <a:off x="2825536" y="3099901"/>
            <a:ext cx="2068651" cy="1471218"/>
            <a:chOff x="4137015" y="2480582"/>
            <a:chExt cx="2068651" cy="1471218"/>
          </a:xfrm>
        </p:grpSpPr>
        <p:grpSp>
          <p:nvGrpSpPr>
            <p:cNvPr id="523" name="Groupe 101"/>
            <p:cNvGrpSpPr/>
            <p:nvPr/>
          </p:nvGrpSpPr>
          <p:grpSpPr>
            <a:xfrm>
              <a:off x="4953000" y="2679439"/>
              <a:ext cx="1095788" cy="1117098"/>
              <a:chOff x="1226504" y="2701515"/>
              <a:chExt cx="1095788" cy="1117098"/>
            </a:xfrm>
          </p:grpSpPr>
          <p:grpSp>
            <p:nvGrpSpPr>
              <p:cNvPr id="541" name="Groupe 480"/>
              <p:cNvGrpSpPr/>
              <p:nvPr/>
            </p:nvGrpSpPr>
            <p:grpSpPr>
              <a:xfrm>
                <a:off x="1232332" y="2701515"/>
                <a:ext cx="1085466" cy="599352"/>
                <a:chOff x="1232332" y="2701515"/>
                <a:chExt cx="1085466" cy="599352"/>
              </a:xfrm>
            </p:grpSpPr>
            <p:grpSp>
              <p:nvGrpSpPr>
                <p:cNvPr id="596" name="Groupe 535"/>
                <p:cNvGrpSpPr/>
                <p:nvPr/>
              </p:nvGrpSpPr>
              <p:grpSpPr>
                <a:xfrm>
                  <a:off x="1236826" y="2701515"/>
                  <a:ext cx="1080972" cy="299677"/>
                  <a:chOff x="1232332" y="2125696"/>
                  <a:chExt cx="1080972" cy="299677"/>
                </a:xfrm>
              </p:grpSpPr>
              <p:grpSp>
                <p:nvGrpSpPr>
                  <p:cNvPr id="632" name="Groupe 571"/>
                  <p:cNvGrpSpPr/>
                  <p:nvPr/>
                </p:nvGrpSpPr>
                <p:grpSpPr>
                  <a:xfrm>
                    <a:off x="2016324" y="2212389"/>
                    <a:ext cx="71908" cy="45719"/>
                    <a:chOff x="1874632" y="2660068"/>
                    <a:chExt cx="71908" cy="45719"/>
                  </a:xfrm>
                </p:grpSpPr>
                <p:sp>
                  <p:nvSpPr>
                    <p:cNvPr id="663" name="Rectangle 662"/>
                    <p:cNvSpPr/>
                    <p:nvPr/>
                  </p:nvSpPr>
                  <p:spPr>
                    <a:xfrm>
                      <a:off x="1874682" y="2660068"/>
                      <a:ext cx="71858" cy="45719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664" name="Connecteur droit 663"/>
                    <p:cNvCxnSpPr/>
                    <p:nvPr/>
                  </p:nvCxnSpPr>
                  <p:spPr>
                    <a:xfrm>
                      <a:off x="1874632" y="2660350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5" name="Connecteur droit 664"/>
                    <p:cNvCxnSpPr/>
                    <p:nvPr/>
                  </p:nvCxnSpPr>
                  <p:spPr>
                    <a:xfrm>
                      <a:off x="1874632" y="2705787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33" name="Groupe 572"/>
                  <p:cNvGrpSpPr/>
                  <p:nvPr/>
                </p:nvGrpSpPr>
                <p:grpSpPr>
                  <a:xfrm>
                    <a:off x="1232332" y="2125696"/>
                    <a:ext cx="1080972" cy="299677"/>
                    <a:chOff x="1223628" y="2125696"/>
                    <a:chExt cx="1080972" cy="299677"/>
                  </a:xfrm>
                </p:grpSpPr>
                <p:grpSp>
                  <p:nvGrpSpPr>
                    <p:cNvPr id="634" name="Groupe 573"/>
                    <p:cNvGrpSpPr/>
                    <p:nvPr/>
                  </p:nvGrpSpPr>
                  <p:grpSpPr>
                    <a:xfrm>
                      <a:off x="2179888" y="2347341"/>
                      <a:ext cx="47356" cy="73324"/>
                      <a:chOff x="836848" y="2315662"/>
                      <a:chExt cx="47356" cy="73324"/>
                    </a:xfrm>
                  </p:grpSpPr>
                  <p:sp>
                    <p:nvSpPr>
                      <p:cNvPr id="660" name="Rectangle 659"/>
                      <p:cNvSpPr/>
                      <p:nvPr/>
                    </p:nvSpPr>
                    <p:spPr>
                      <a:xfrm rot="5400000">
                        <a:off x="825416" y="2330197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661" name="Connecteur droit 660"/>
                      <p:cNvCxnSpPr/>
                      <p:nvPr/>
                    </p:nvCxnSpPr>
                    <p:spPr>
                      <a:xfrm flipH="1">
                        <a:off x="881889" y="2315662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62" name="Connecteur droit 661"/>
                      <p:cNvCxnSpPr/>
                      <p:nvPr/>
                    </p:nvCxnSpPr>
                    <p:spPr>
                      <a:xfrm>
                        <a:off x="836848" y="2315662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635" name="Groupe 574"/>
                    <p:cNvGrpSpPr/>
                    <p:nvPr/>
                  </p:nvGrpSpPr>
                  <p:grpSpPr>
                    <a:xfrm>
                      <a:off x="1884634" y="2348880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657" name="Rectangle 656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658" name="Connecteur droit 657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59" name="Connecteur droit 658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636" name="Groupe 575"/>
                    <p:cNvGrpSpPr/>
                    <p:nvPr/>
                  </p:nvGrpSpPr>
                  <p:grpSpPr>
                    <a:xfrm>
                      <a:off x="1590066" y="2352048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654" name="Rectangle 653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655" name="Connecteur droit 654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56" name="Connecteur droit 655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637" name="Groupe 576"/>
                    <p:cNvGrpSpPr/>
                    <p:nvPr/>
                  </p:nvGrpSpPr>
                  <p:grpSpPr>
                    <a:xfrm>
                      <a:off x="1305259" y="2352049"/>
                      <a:ext cx="47356" cy="73324"/>
                      <a:chOff x="818382" y="2322849"/>
                      <a:chExt cx="47356" cy="73324"/>
                    </a:xfrm>
                  </p:grpSpPr>
                  <p:sp>
                    <p:nvSpPr>
                      <p:cNvPr id="651" name="Rectangle 650"/>
                      <p:cNvSpPr/>
                      <p:nvPr/>
                    </p:nvSpPr>
                    <p:spPr>
                      <a:xfrm rot="5400000">
                        <a:off x="806950" y="2337384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652" name="Connecteur droit 651"/>
                      <p:cNvCxnSpPr/>
                      <p:nvPr/>
                    </p:nvCxnSpPr>
                    <p:spPr>
                      <a:xfrm flipH="1">
                        <a:off x="863423" y="2322849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53" name="Connecteur droit 652"/>
                      <p:cNvCxnSpPr/>
                      <p:nvPr/>
                    </p:nvCxnSpPr>
                    <p:spPr>
                      <a:xfrm>
                        <a:off x="818382" y="2322849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638" name="Groupe 577"/>
                    <p:cNvGrpSpPr/>
                    <p:nvPr/>
                  </p:nvGrpSpPr>
                  <p:grpSpPr>
                    <a:xfrm>
                      <a:off x="1223628" y="2125696"/>
                      <a:ext cx="1080972" cy="217565"/>
                      <a:chOff x="1223628" y="2131315"/>
                      <a:chExt cx="1080972" cy="217565"/>
                    </a:xfrm>
                  </p:grpSpPr>
                  <p:grpSp>
                    <p:nvGrpSpPr>
                      <p:cNvPr id="639" name="Groupe 578"/>
                      <p:cNvGrpSpPr/>
                      <p:nvPr/>
                    </p:nvGrpSpPr>
                    <p:grpSpPr>
                      <a:xfrm>
                        <a:off x="1725775" y="2216690"/>
                        <a:ext cx="71908" cy="45719"/>
                        <a:chOff x="3059832" y="2402328"/>
                        <a:chExt cx="576461" cy="90568"/>
                      </a:xfrm>
                    </p:grpSpPr>
                    <p:sp>
                      <p:nvSpPr>
                        <p:cNvPr id="648" name="Rectangle 647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649" name="Connecteur droit 648"/>
                        <p:cNvCxnSpPr/>
                        <p:nvPr/>
                      </p:nvCxnSpPr>
                      <p:spPr>
                        <a:xfrm>
                          <a:off x="3059832" y="240288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50" name="Connecteur droit 649"/>
                        <p:cNvCxnSpPr/>
                        <p:nvPr/>
                      </p:nvCxnSpPr>
                      <p:spPr>
                        <a:xfrm>
                          <a:off x="3059832" y="249289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640" name="Groupe 579"/>
                      <p:cNvGrpSpPr/>
                      <p:nvPr/>
                    </p:nvGrpSpPr>
                    <p:grpSpPr>
                      <a:xfrm>
                        <a:off x="1433774" y="2216691"/>
                        <a:ext cx="71908" cy="45719"/>
                        <a:chOff x="3059832" y="2402328"/>
                        <a:chExt cx="576461" cy="90568"/>
                      </a:xfrm>
                    </p:grpSpPr>
                    <p:sp>
                      <p:nvSpPr>
                        <p:cNvPr id="645" name="Rectangle 644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646" name="Connecteur droit 645"/>
                        <p:cNvCxnSpPr/>
                        <p:nvPr/>
                      </p:nvCxnSpPr>
                      <p:spPr>
                        <a:xfrm>
                          <a:off x="3059832" y="240288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47" name="Connecteur droit 646"/>
                        <p:cNvCxnSpPr/>
                        <p:nvPr/>
                      </p:nvCxnSpPr>
                      <p:spPr>
                        <a:xfrm>
                          <a:off x="3059832" y="249289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641" name="Rectangle 640"/>
                      <p:cNvSpPr/>
                      <p:nvPr/>
                    </p:nvSpPr>
                    <p:spPr>
                      <a:xfrm>
                        <a:off x="1223628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42" name="Rectangle 641"/>
                      <p:cNvSpPr/>
                      <p:nvPr/>
                    </p:nvSpPr>
                    <p:spPr>
                      <a:xfrm>
                        <a:off x="1505732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43" name="Rectangle 642"/>
                      <p:cNvSpPr/>
                      <p:nvPr/>
                    </p:nvSpPr>
                    <p:spPr>
                      <a:xfrm>
                        <a:off x="1800300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44" name="Rectangle 643"/>
                      <p:cNvSpPr/>
                      <p:nvPr/>
                    </p:nvSpPr>
                    <p:spPr>
                      <a:xfrm>
                        <a:off x="2088576" y="2131315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597" name="Groupe 536"/>
                <p:cNvGrpSpPr/>
                <p:nvPr/>
              </p:nvGrpSpPr>
              <p:grpSpPr>
                <a:xfrm>
                  <a:off x="1232332" y="3001191"/>
                  <a:ext cx="1080972" cy="299676"/>
                  <a:chOff x="1232332" y="2125696"/>
                  <a:chExt cx="1080972" cy="299676"/>
                </a:xfrm>
              </p:grpSpPr>
              <p:grpSp>
                <p:nvGrpSpPr>
                  <p:cNvPr id="598" name="Groupe 537"/>
                  <p:cNvGrpSpPr/>
                  <p:nvPr/>
                </p:nvGrpSpPr>
                <p:grpSpPr>
                  <a:xfrm>
                    <a:off x="2016324" y="2212389"/>
                    <a:ext cx="71908" cy="45719"/>
                    <a:chOff x="1874632" y="2660068"/>
                    <a:chExt cx="71908" cy="45719"/>
                  </a:xfrm>
                </p:grpSpPr>
                <p:sp>
                  <p:nvSpPr>
                    <p:cNvPr id="629" name="Rectangle 628"/>
                    <p:cNvSpPr/>
                    <p:nvPr/>
                  </p:nvSpPr>
                  <p:spPr>
                    <a:xfrm>
                      <a:off x="1874682" y="2660068"/>
                      <a:ext cx="71858" cy="45719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630" name="Connecteur droit 629"/>
                    <p:cNvCxnSpPr/>
                    <p:nvPr/>
                  </p:nvCxnSpPr>
                  <p:spPr>
                    <a:xfrm>
                      <a:off x="1874632" y="2660350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1" name="Connecteur droit 630"/>
                    <p:cNvCxnSpPr/>
                    <p:nvPr/>
                  </p:nvCxnSpPr>
                  <p:spPr>
                    <a:xfrm>
                      <a:off x="1874632" y="2705787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99" name="Groupe 538"/>
                  <p:cNvGrpSpPr/>
                  <p:nvPr/>
                </p:nvGrpSpPr>
                <p:grpSpPr>
                  <a:xfrm>
                    <a:off x="1232332" y="2125696"/>
                    <a:ext cx="1080972" cy="299676"/>
                    <a:chOff x="1223628" y="2125696"/>
                    <a:chExt cx="1080972" cy="299676"/>
                  </a:xfrm>
                </p:grpSpPr>
                <p:grpSp>
                  <p:nvGrpSpPr>
                    <p:cNvPr id="600" name="Groupe 539"/>
                    <p:cNvGrpSpPr/>
                    <p:nvPr/>
                  </p:nvGrpSpPr>
                  <p:grpSpPr>
                    <a:xfrm>
                      <a:off x="2182204" y="2349801"/>
                      <a:ext cx="47356" cy="73324"/>
                      <a:chOff x="839164" y="2318122"/>
                      <a:chExt cx="47356" cy="73324"/>
                    </a:xfrm>
                  </p:grpSpPr>
                  <p:sp>
                    <p:nvSpPr>
                      <p:cNvPr id="626" name="Rectangle 625"/>
                      <p:cNvSpPr/>
                      <p:nvPr/>
                    </p:nvSpPr>
                    <p:spPr>
                      <a:xfrm rot="5400000">
                        <a:off x="827732" y="2332657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627" name="Connecteur droit 626"/>
                      <p:cNvCxnSpPr/>
                      <p:nvPr/>
                    </p:nvCxnSpPr>
                    <p:spPr>
                      <a:xfrm flipH="1">
                        <a:off x="884205" y="2318122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28" name="Connecteur droit 627"/>
                      <p:cNvCxnSpPr/>
                      <p:nvPr/>
                    </p:nvCxnSpPr>
                    <p:spPr>
                      <a:xfrm>
                        <a:off x="839164" y="2318122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601" name="Groupe 540"/>
                    <p:cNvGrpSpPr/>
                    <p:nvPr/>
                  </p:nvGrpSpPr>
                  <p:grpSpPr>
                    <a:xfrm>
                      <a:off x="1884634" y="2348880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623" name="Rectangle 622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624" name="Connecteur droit 623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25" name="Connecteur droit 624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602" name="Groupe 541"/>
                    <p:cNvGrpSpPr/>
                    <p:nvPr/>
                  </p:nvGrpSpPr>
                  <p:grpSpPr>
                    <a:xfrm>
                      <a:off x="1590066" y="2352048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620" name="Rectangle 619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621" name="Connecteur droit 620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22" name="Connecteur droit 621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603" name="Groupe 542"/>
                    <p:cNvGrpSpPr/>
                    <p:nvPr/>
                  </p:nvGrpSpPr>
                  <p:grpSpPr>
                    <a:xfrm>
                      <a:off x="1305259" y="2343261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617" name="Rectangle 616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618" name="Connecteur droit 617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19" name="Connecteur droit 618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604" name="Groupe 543"/>
                    <p:cNvGrpSpPr/>
                    <p:nvPr/>
                  </p:nvGrpSpPr>
                  <p:grpSpPr>
                    <a:xfrm>
                      <a:off x="1223628" y="2125696"/>
                      <a:ext cx="1080972" cy="217565"/>
                      <a:chOff x="1223628" y="2131315"/>
                      <a:chExt cx="1080972" cy="217565"/>
                    </a:xfrm>
                  </p:grpSpPr>
                  <p:grpSp>
                    <p:nvGrpSpPr>
                      <p:cNvPr id="605" name="Groupe 544"/>
                      <p:cNvGrpSpPr/>
                      <p:nvPr/>
                    </p:nvGrpSpPr>
                    <p:grpSpPr>
                      <a:xfrm>
                        <a:off x="1725775" y="2216690"/>
                        <a:ext cx="71908" cy="45719"/>
                        <a:chOff x="3059832" y="2402328"/>
                        <a:chExt cx="576461" cy="90568"/>
                      </a:xfrm>
                    </p:grpSpPr>
                    <p:sp>
                      <p:nvSpPr>
                        <p:cNvPr id="614" name="Rectangle 613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615" name="Connecteur droit 614"/>
                        <p:cNvCxnSpPr/>
                        <p:nvPr/>
                      </p:nvCxnSpPr>
                      <p:spPr>
                        <a:xfrm>
                          <a:off x="3059832" y="240288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16" name="Connecteur droit 615"/>
                        <p:cNvCxnSpPr/>
                        <p:nvPr/>
                      </p:nvCxnSpPr>
                      <p:spPr>
                        <a:xfrm>
                          <a:off x="3059832" y="249289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606" name="Groupe 545"/>
                      <p:cNvGrpSpPr/>
                      <p:nvPr/>
                    </p:nvGrpSpPr>
                    <p:grpSpPr>
                      <a:xfrm>
                        <a:off x="1433774" y="2216691"/>
                        <a:ext cx="71908" cy="45719"/>
                        <a:chOff x="3059832" y="2402328"/>
                        <a:chExt cx="576461" cy="90568"/>
                      </a:xfrm>
                    </p:grpSpPr>
                    <p:sp>
                      <p:nvSpPr>
                        <p:cNvPr id="611" name="Rectangle 610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612" name="Connecteur droit 611"/>
                        <p:cNvCxnSpPr/>
                        <p:nvPr/>
                      </p:nvCxnSpPr>
                      <p:spPr>
                        <a:xfrm>
                          <a:off x="3059832" y="240288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13" name="Connecteur droit 612"/>
                        <p:cNvCxnSpPr/>
                        <p:nvPr/>
                      </p:nvCxnSpPr>
                      <p:spPr>
                        <a:xfrm>
                          <a:off x="3059832" y="249289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607" name="Rectangle 606"/>
                      <p:cNvSpPr/>
                      <p:nvPr/>
                    </p:nvSpPr>
                    <p:spPr>
                      <a:xfrm>
                        <a:off x="1223628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08" name="Rectangle 607"/>
                      <p:cNvSpPr/>
                      <p:nvPr/>
                    </p:nvSpPr>
                    <p:spPr>
                      <a:xfrm>
                        <a:off x="1505732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09" name="Rectangle 608"/>
                      <p:cNvSpPr/>
                      <p:nvPr/>
                    </p:nvSpPr>
                    <p:spPr>
                      <a:xfrm>
                        <a:off x="1800300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10" name="Rectangle 609"/>
                      <p:cNvSpPr/>
                      <p:nvPr/>
                    </p:nvSpPr>
                    <p:spPr>
                      <a:xfrm>
                        <a:off x="2088576" y="2131315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</p:grpSp>
          </p:grpSp>
          <p:grpSp>
            <p:nvGrpSpPr>
              <p:cNvPr id="542" name="Groupe 481"/>
              <p:cNvGrpSpPr/>
              <p:nvPr/>
            </p:nvGrpSpPr>
            <p:grpSpPr>
              <a:xfrm>
                <a:off x="1226504" y="3299327"/>
                <a:ext cx="1095788" cy="519286"/>
                <a:chOff x="1222010" y="2701515"/>
                <a:chExt cx="1095788" cy="519286"/>
              </a:xfrm>
            </p:grpSpPr>
            <p:grpSp>
              <p:nvGrpSpPr>
                <p:cNvPr id="543" name="Groupe 482"/>
                <p:cNvGrpSpPr/>
                <p:nvPr/>
              </p:nvGrpSpPr>
              <p:grpSpPr>
                <a:xfrm>
                  <a:off x="1227123" y="2701515"/>
                  <a:ext cx="1090675" cy="299677"/>
                  <a:chOff x="1222629" y="2125696"/>
                  <a:chExt cx="1090675" cy="299677"/>
                </a:xfrm>
              </p:grpSpPr>
              <p:grpSp>
                <p:nvGrpSpPr>
                  <p:cNvPr id="562" name="Groupe 501"/>
                  <p:cNvGrpSpPr/>
                  <p:nvPr/>
                </p:nvGrpSpPr>
                <p:grpSpPr>
                  <a:xfrm>
                    <a:off x="2023591" y="2212389"/>
                    <a:ext cx="71908" cy="45719"/>
                    <a:chOff x="1881899" y="2660068"/>
                    <a:chExt cx="71908" cy="45719"/>
                  </a:xfrm>
                </p:grpSpPr>
                <p:sp>
                  <p:nvSpPr>
                    <p:cNvPr id="593" name="Rectangle 592"/>
                    <p:cNvSpPr/>
                    <p:nvPr/>
                  </p:nvSpPr>
                  <p:spPr>
                    <a:xfrm>
                      <a:off x="1881949" y="2660068"/>
                      <a:ext cx="71858" cy="45719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594" name="Connecteur droit 593"/>
                    <p:cNvCxnSpPr/>
                    <p:nvPr/>
                  </p:nvCxnSpPr>
                  <p:spPr>
                    <a:xfrm>
                      <a:off x="1881899" y="2660350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5" name="Connecteur droit 594"/>
                    <p:cNvCxnSpPr/>
                    <p:nvPr/>
                  </p:nvCxnSpPr>
                  <p:spPr>
                    <a:xfrm>
                      <a:off x="1881899" y="2705787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63" name="Groupe 502"/>
                  <p:cNvGrpSpPr/>
                  <p:nvPr/>
                </p:nvGrpSpPr>
                <p:grpSpPr>
                  <a:xfrm>
                    <a:off x="1222629" y="2125696"/>
                    <a:ext cx="1090675" cy="299677"/>
                    <a:chOff x="1213925" y="2125696"/>
                    <a:chExt cx="1090675" cy="299677"/>
                  </a:xfrm>
                </p:grpSpPr>
                <p:grpSp>
                  <p:nvGrpSpPr>
                    <p:cNvPr id="564" name="Groupe 503"/>
                    <p:cNvGrpSpPr/>
                    <p:nvPr/>
                  </p:nvGrpSpPr>
                  <p:grpSpPr>
                    <a:xfrm>
                      <a:off x="2175111" y="2347342"/>
                      <a:ext cx="47356" cy="73324"/>
                      <a:chOff x="832071" y="2315663"/>
                      <a:chExt cx="47356" cy="73324"/>
                    </a:xfrm>
                  </p:grpSpPr>
                  <p:sp>
                    <p:nvSpPr>
                      <p:cNvPr id="590" name="Rectangle 589"/>
                      <p:cNvSpPr/>
                      <p:nvPr/>
                    </p:nvSpPr>
                    <p:spPr>
                      <a:xfrm rot="5400000">
                        <a:off x="820639" y="2330198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591" name="Connecteur droit 590"/>
                      <p:cNvCxnSpPr/>
                      <p:nvPr/>
                    </p:nvCxnSpPr>
                    <p:spPr>
                      <a:xfrm flipH="1">
                        <a:off x="877112" y="2315663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92" name="Connecteur droit 591"/>
                      <p:cNvCxnSpPr/>
                      <p:nvPr/>
                    </p:nvCxnSpPr>
                    <p:spPr>
                      <a:xfrm>
                        <a:off x="832071" y="2315663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65" name="Groupe 504"/>
                    <p:cNvGrpSpPr/>
                    <p:nvPr/>
                  </p:nvGrpSpPr>
                  <p:grpSpPr>
                    <a:xfrm>
                      <a:off x="1884634" y="2348880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587" name="Rectangle 586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588" name="Connecteur droit 587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89" name="Connecteur droit 588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66" name="Groupe 505"/>
                    <p:cNvGrpSpPr/>
                    <p:nvPr/>
                  </p:nvGrpSpPr>
                  <p:grpSpPr>
                    <a:xfrm>
                      <a:off x="1590066" y="2352048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584" name="Rectangle 583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585" name="Connecteur droit 584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86" name="Connecteur droit 585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67" name="Groupe 506"/>
                    <p:cNvGrpSpPr/>
                    <p:nvPr/>
                  </p:nvGrpSpPr>
                  <p:grpSpPr>
                    <a:xfrm>
                      <a:off x="1305259" y="2352049"/>
                      <a:ext cx="47356" cy="73324"/>
                      <a:chOff x="818382" y="2322849"/>
                      <a:chExt cx="47356" cy="73324"/>
                    </a:xfrm>
                  </p:grpSpPr>
                  <p:sp>
                    <p:nvSpPr>
                      <p:cNvPr id="581" name="Rectangle 580"/>
                      <p:cNvSpPr/>
                      <p:nvPr/>
                    </p:nvSpPr>
                    <p:spPr>
                      <a:xfrm rot="5400000">
                        <a:off x="806950" y="2337384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582" name="Connecteur droit 581"/>
                      <p:cNvCxnSpPr/>
                      <p:nvPr/>
                    </p:nvCxnSpPr>
                    <p:spPr>
                      <a:xfrm flipH="1">
                        <a:off x="863423" y="2322849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83" name="Connecteur droit 582"/>
                      <p:cNvCxnSpPr/>
                      <p:nvPr/>
                    </p:nvCxnSpPr>
                    <p:spPr>
                      <a:xfrm>
                        <a:off x="818382" y="2322849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68" name="Groupe 507"/>
                    <p:cNvGrpSpPr/>
                    <p:nvPr/>
                  </p:nvGrpSpPr>
                  <p:grpSpPr>
                    <a:xfrm>
                      <a:off x="1213925" y="2125696"/>
                      <a:ext cx="1090675" cy="219667"/>
                      <a:chOff x="1213925" y="2131315"/>
                      <a:chExt cx="1090675" cy="219667"/>
                    </a:xfrm>
                  </p:grpSpPr>
                  <p:grpSp>
                    <p:nvGrpSpPr>
                      <p:cNvPr id="569" name="Groupe 508"/>
                      <p:cNvGrpSpPr/>
                      <p:nvPr/>
                    </p:nvGrpSpPr>
                    <p:grpSpPr>
                      <a:xfrm>
                        <a:off x="1708224" y="2216689"/>
                        <a:ext cx="89459" cy="47035"/>
                        <a:chOff x="2919131" y="2402328"/>
                        <a:chExt cx="717162" cy="93175"/>
                      </a:xfrm>
                    </p:grpSpPr>
                    <p:sp>
                      <p:nvSpPr>
                        <p:cNvPr id="578" name="Rectangle 577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579" name="Connecteur droit 578"/>
                        <p:cNvCxnSpPr/>
                        <p:nvPr/>
                      </p:nvCxnSpPr>
                      <p:spPr>
                        <a:xfrm>
                          <a:off x="2940111" y="2407479"/>
                          <a:ext cx="68113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80" name="Connecteur droit 579"/>
                        <p:cNvCxnSpPr/>
                        <p:nvPr/>
                      </p:nvCxnSpPr>
                      <p:spPr>
                        <a:xfrm>
                          <a:off x="2919131" y="2495503"/>
                          <a:ext cx="681135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570" name="Groupe 509"/>
                      <p:cNvGrpSpPr/>
                      <p:nvPr/>
                    </p:nvGrpSpPr>
                    <p:grpSpPr>
                      <a:xfrm>
                        <a:off x="1433774" y="2216691"/>
                        <a:ext cx="71908" cy="45719"/>
                        <a:chOff x="3059832" y="2402328"/>
                        <a:chExt cx="576461" cy="90568"/>
                      </a:xfrm>
                    </p:grpSpPr>
                    <p:sp>
                      <p:nvSpPr>
                        <p:cNvPr id="575" name="Rectangle 574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576" name="Connecteur droit 575"/>
                        <p:cNvCxnSpPr/>
                        <p:nvPr/>
                      </p:nvCxnSpPr>
                      <p:spPr>
                        <a:xfrm>
                          <a:off x="3059832" y="240288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77" name="Connecteur droit 576"/>
                        <p:cNvCxnSpPr/>
                        <p:nvPr/>
                      </p:nvCxnSpPr>
                      <p:spPr>
                        <a:xfrm>
                          <a:off x="3059832" y="249289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571" name="Rectangle 570"/>
                      <p:cNvSpPr/>
                      <p:nvPr/>
                    </p:nvSpPr>
                    <p:spPr>
                      <a:xfrm>
                        <a:off x="1213925" y="2134958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72" name="Rectangle 571"/>
                      <p:cNvSpPr/>
                      <p:nvPr/>
                    </p:nvSpPr>
                    <p:spPr>
                      <a:xfrm>
                        <a:off x="1496644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73" name="Rectangle 572"/>
                      <p:cNvSpPr/>
                      <p:nvPr/>
                    </p:nvSpPr>
                    <p:spPr>
                      <a:xfrm>
                        <a:off x="1800300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74" name="Rectangle 573"/>
                      <p:cNvSpPr/>
                      <p:nvPr/>
                    </p:nvSpPr>
                    <p:spPr>
                      <a:xfrm>
                        <a:off x="2088576" y="2131315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544" name="Groupe 483"/>
                <p:cNvGrpSpPr/>
                <p:nvPr/>
              </p:nvGrpSpPr>
              <p:grpSpPr>
                <a:xfrm>
                  <a:off x="1222010" y="3001191"/>
                  <a:ext cx="1091294" cy="219610"/>
                  <a:chOff x="1222010" y="2125696"/>
                  <a:chExt cx="1091294" cy="219610"/>
                </a:xfrm>
              </p:grpSpPr>
              <p:grpSp>
                <p:nvGrpSpPr>
                  <p:cNvPr id="545" name="Groupe 484"/>
                  <p:cNvGrpSpPr/>
                  <p:nvPr/>
                </p:nvGrpSpPr>
                <p:grpSpPr>
                  <a:xfrm>
                    <a:off x="2016324" y="2212389"/>
                    <a:ext cx="71908" cy="45719"/>
                    <a:chOff x="1874632" y="2660068"/>
                    <a:chExt cx="71908" cy="45719"/>
                  </a:xfrm>
                </p:grpSpPr>
                <p:sp>
                  <p:nvSpPr>
                    <p:cNvPr id="559" name="Rectangle 558"/>
                    <p:cNvSpPr/>
                    <p:nvPr/>
                  </p:nvSpPr>
                  <p:spPr>
                    <a:xfrm>
                      <a:off x="1874682" y="2660068"/>
                      <a:ext cx="71858" cy="45719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560" name="Connecteur droit 559"/>
                    <p:cNvCxnSpPr/>
                    <p:nvPr/>
                  </p:nvCxnSpPr>
                  <p:spPr>
                    <a:xfrm>
                      <a:off x="1874632" y="2660350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1" name="Connecteur droit 560"/>
                    <p:cNvCxnSpPr/>
                    <p:nvPr/>
                  </p:nvCxnSpPr>
                  <p:spPr>
                    <a:xfrm>
                      <a:off x="1874632" y="2705787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46" name="Groupe 485"/>
                  <p:cNvGrpSpPr/>
                  <p:nvPr/>
                </p:nvGrpSpPr>
                <p:grpSpPr>
                  <a:xfrm>
                    <a:off x="1222010" y="2125696"/>
                    <a:ext cx="1091294" cy="219610"/>
                    <a:chOff x="1213306" y="2131315"/>
                    <a:chExt cx="1091294" cy="219610"/>
                  </a:xfrm>
                </p:grpSpPr>
                <p:grpSp>
                  <p:nvGrpSpPr>
                    <p:cNvPr id="547" name="Groupe 486"/>
                    <p:cNvGrpSpPr/>
                    <p:nvPr/>
                  </p:nvGrpSpPr>
                  <p:grpSpPr>
                    <a:xfrm>
                      <a:off x="1725775" y="2216690"/>
                      <a:ext cx="71908" cy="45719"/>
                      <a:chOff x="3059832" y="2402328"/>
                      <a:chExt cx="576461" cy="90568"/>
                    </a:xfrm>
                  </p:grpSpPr>
                  <p:sp>
                    <p:nvSpPr>
                      <p:cNvPr id="556" name="Rectangle 555"/>
                      <p:cNvSpPr/>
                      <p:nvPr/>
                    </p:nvSpPr>
                    <p:spPr>
                      <a:xfrm>
                        <a:off x="3060229" y="2402328"/>
                        <a:ext cx="576064" cy="90568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557" name="Connecteur droit 556"/>
                      <p:cNvCxnSpPr/>
                      <p:nvPr/>
                    </p:nvCxnSpPr>
                    <p:spPr>
                      <a:xfrm>
                        <a:off x="3059832" y="2402886"/>
                        <a:ext cx="576064" cy="0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58" name="Connecteur droit 557"/>
                      <p:cNvCxnSpPr/>
                      <p:nvPr/>
                    </p:nvCxnSpPr>
                    <p:spPr>
                      <a:xfrm>
                        <a:off x="3059832" y="2492896"/>
                        <a:ext cx="576064" cy="0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48" name="Groupe 487"/>
                    <p:cNvGrpSpPr/>
                    <p:nvPr/>
                  </p:nvGrpSpPr>
                  <p:grpSpPr>
                    <a:xfrm>
                      <a:off x="1433774" y="2216691"/>
                      <a:ext cx="71908" cy="45719"/>
                      <a:chOff x="3059832" y="2402328"/>
                      <a:chExt cx="576461" cy="90568"/>
                    </a:xfrm>
                  </p:grpSpPr>
                  <p:sp>
                    <p:nvSpPr>
                      <p:cNvPr id="553" name="Rectangle 552"/>
                      <p:cNvSpPr/>
                      <p:nvPr/>
                    </p:nvSpPr>
                    <p:spPr>
                      <a:xfrm>
                        <a:off x="3060229" y="2402328"/>
                        <a:ext cx="576064" cy="90568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554" name="Connecteur droit 553"/>
                      <p:cNvCxnSpPr/>
                      <p:nvPr/>
                    </p:nvCxnSpPr>
                    <p:spPr>
                      <a:xfrm>
                        <a:off x="3059832" y="2402886"/>
                        <a:ext cx="576064" cy="0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55" name="Connecteur droit 554"/>
                      <p:cNvCxnSpPr/>
                      <p:nvPr/>
                    </p:nvCxnSpPr>
                    <p:spPr>
                      <a:xfrm>
                        <a:off x="3059832" y="2492896"/>
                        <a:ext cx="576064" cy="0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549" name="Rectangle 548"/>
                    <p:cNvSpPr/>
                    <p:nvPr/>
                  </p:nvSpPr>
                  <p:spPr>
                    <a:xfrm>
                      <a:off x="1213306" y="2134901"/>
                      <a:ext cx="216024" cy="216024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50" name="Rectangle 549"/>
                    <p:cNvSpPr/>
                    <p:nvPr/>
                  </p:nvSpPr>
                  <p:spPr>
                    <a:xfrm>
                      <a:off x="1505732" y="2132856"/>
                      <a:ext cx="216024" cy="216024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51" name="Rectangle 550"/>
                    <p:cNvSpPr/>
                    <p:nvPr/>
                  </p:nvSpPr>
                  <p:spPr>
                    <a:xfrm>
                      <a:off x="1802681" y="2132856"/>
                      <a:ext cx="216024" cy="216024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52" name="Rectangle 551"/>
                    <p:cNvSpPr/>
                    <p:nvPr/>
                  </p:nvSpPr>
                  <p:spPr>
                    <a:xfrm>
                      <a:off x="2088576" y="2131315"/>
                      <a:ext cx="216024" cy="216024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524" name="Rectangle 523"/>
            <p:cNvSpPr/>
            <p:nvPr/>
          </p:nvSpPr>
          <p:spPr bwMode="auto">
            <a:xfrm>
              <a:off x="4898744" y="2622227"/>
              <a:ext cx="587149" cy="599140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25" name="Rectangle 524"/>
            <p:cNvSpPr/>
            <p:nvPr/>
          </p:nvSpPr>
          <p:spPr bwMode="auto">
            <a:xfrm>
              <a:off x="4898744" y="3251616"/>
              <a:ext cx="587149" cy="599140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26" name="Rectangle 525"/>
            <p:cNvSpPr/>
            <p:nvPr/>
          </p:nvSpPr>
          <p:spPr bwMode="auto">
            <a:xfrm>
              <a:off x="5521103" y="3251485"/>
              <a:ext cx="587149" cy="599140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27" name="Rectangle 526"/>
            <p:cNvSpPr/>
            <p:nvPr/>
          </p:nvSpPr>
          <p:spPr bwMode="auto">
            <a:xfrm>
              <a:off x="5514714" y="2621940"/>
              <a:ext cx="587149" cy="599140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528" name="Connecteur droit avec flèche 527"/>
            <p:cNvCxnSpPr/>
            <p:nvPr/>
          </p:nvCxnSpPr>
          <p:spPr bwMode="auto">
            <a:xfrm>
              <a:off x="4570663" y="3093243"/>
              <a:ext cx="328081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529" name="Groupe 698"/>
            <p:cNvGrpSpPr/>
            <p:nvPr/>
          </p:nvGrpSpPr>
          <p:grpSpPr>
            <a:xfrm>
              <a:off x="4333343" y="2889996"/>
              <a:ext cx="343540" cy="308410"/>
              <a:chOff x="4395257" y="2720126"/>
              <a:chExt cx="343540" cy="308410"/>
            </a:xfrm>
          </p:grpSpPr>
          <p:sp>
            <p:nvSpPr>
              <p:cNvPr id="539" name="ZoneTexte 538"/>
              <p:cNvSpPr txBox="1"/>
              <p:nvPr/>
            </p:nvSpPr>
            <p:spPr>
              <a:xfrm>
                <a:off x="4395257" y="2751537"/>
                <a:ext cx="2192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accent2"/>
                    </a:solidFill>
                  </a:rPr>
                  <a:t>C</a:t>
                </a:r>
                <a:endParaRPr lang="en-US" sz="105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40" name="ZoneTexte 539"/>
              <p:cNvSpPr txBox="1"/>
              <p:nvPr/>
            </p:nvSpPr>
            <p:spPr>
              <a:xfrm>
                <a:off x="4490291" y="2720126"/>
                <a:ext cx="24850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dirty="0" smtClean="0">
                    <a:solidFill>
                      <a:schemeClr val="accent2"/>
                    </a:solidFill>
                  </a:rPr>
                  <a:t>1</a:t>
                </a:r>
                <a:endParaRPr lang="en-US" sz="700" b="1" dirty="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530" name="Rectangle 529"/>
            <p:cNvSpPr/>
            <p:nvPr/>
          </p:nvSpPr>
          <p:spPr bwMode="auto">
            <a:xfrm>
              <a:off x="4784121" y="2551431"/>
              <a:ext cx="1421545" cy="1400369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531" name="Connecteur droit avec flèche 530"/>
            <p:cNvCxnSpPr/>
            <p:nvPr/>
          </p:nvCxnSpPr>
          <p:spPr bwMode="auto">
            <a:xfrm>
              <a:off x="4395257" y="2673886"/>
              <a:ext cx="38886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532" name="Groupe 699"/>
            <p:cNvGrpSpPr/>
            <p:nvPr/>
          </p:nvGrpSpPr>
          <p:grpSpPr>
            <a:xfrm>
              <a:off x="4137015" y="2480582"/>
              <a:ext cx="343540" cy="308410"/>
              <a:chOff x="4395257" y="2720126"/>
              <a:chExt cx="343540" cy="308410"/>
            </a:xfrm>
          </p:grpSpPr>
          <p:sp>
            <p:nvSpPr>
              <p:cNvPr id="537" name="ZoneTexte 536"/>
              <p:cNvSpPr txBox="1"/>
              <p:nvPr/>
            </p:nvSpPr>
            <p:spPr>
              <a:xfrm>
                <a:off x="4395257" y="2751537"/>
                <a:ext cx="2192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rgbClr val="FF0000"/>
                    </a:solidFill>
                  </a:rPr>
                  <a:t>C</a:t>
                </a:r>
                <a:endParaRPr lang="en-US" sz="105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38" name="ZoneTexte 537"/>
              <p:cNvSpPr txBox="1"/>
              <p:nvPr/>
            </p:nvSpPr>
            <p:spPr>
              <a:xfrm>
                <a:off x="4490291" y="2720126"/>
                <a:ext cx="24850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</p:grpSp>
        <p:cxnSp>
          <p:nvCxnSpPr>
            <p:cNvPr id="533" name="Connecteur droit avec flèche 532"/>
            <p:cNvCxnSpPr/>
            <p:nvPr/>
          </p:nvCxnSpPr>
          <p:spPr bwMode="auto">
            <a:xfrm>
              <a:off x="4698553" y="3696487"/>
              <a:ext cx="26595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534" name="Groupe 703"/>
            <p:cNvGrpSpPr/>
            <p:nvPr/>
          </p:nvGrpSpPr>
          <p:grpSpPr>
            <a:xfrm>
              <a:off x="4446410" y="3494816"/>
              <a:ext cx="358150" cy="307585"/>
              <a:chOff x="4380647" y="2720126"/>
              <a:chExt cx="358150" cy="307585"/>
            </a:xfrm>
          </p:grpSpPr>
          <p:sp>
            <p:nvSpPr>
              <p:cNvPr id="535" name="ZoneTexte 534"/>
              <p:cNvSpPr txBox="1"/>
              <p:nvPr/>
            </p:nvSpPr>
            <p:spPr>
              <a:xfrm>
                <a:off x="4380647" y="2750712"/>
                <a:ext cx="2192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/>
                    </a:solidFill>
                  </a:rPr>
                  <a:t>C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6" name="ZoneTexte 535"/>
              <p:cNvSpPr txBox="1"/>
              <p:nvPr/>
            </p:nvSpPr>
            <p:spPr>
              <a:xfrm>
                <a:off x="4490291" y="2720126"/>
                <a:ext cx="24850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dirty="0" smtClean="0">
                    <a:solidFill>
                      <a:schemeClr val="tx1"/>
                    </a:solidFill>
                  </a:rPr>
                  <a:t>0</a:t>
                </a:r>
                <a:endParaRPr lang="en-US" sz="700" b="1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747023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485777" y="971525"/>
            <a:ext cx="8609013" cy="490491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r>
              <a:rPr lang="en-US" sz="2400" b="1" kern="0" dirty="0" smtClean="0">
                <a:latin typeface="Calibri Light" panose="020F0302020204030204" pitchFamily="34" charset="0"/>
              </a:rPr>
              <a:t>Secure-enable mechanisms</a:t>
            </a:r>
            <a:endParaRPr lang="en-US" sz="2400" b="1" kern="0" dirty="0">
              <a:latin typeface="Calibri Light" panose="020F0302020204030204" pitchFamily="34" charset="0"/>
            </a:endParaRPr>
          </a:p>
          <a:p>
            <a:endParaRPr lang="en-US" b="1" kern="0" dirty="0">
              <a:latin typeface="Calibri Light" panose="020F0302020204030204" pitchFamily="34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85776" y="1691707"/>
            <a:ext cx="9072563" cy="1730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20" tIns="45711" rIns="91420" bIns="45711"/>
          <a:lstStyle>
            <a:lvl1pPr eaLnBrk="0" hangingPunct="0">
              <a:spcBef>
                <a:spcPts val="8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3560"/>
                </a:solidFill>
                <a:latin typeface="RubFlama Light" pitchFamily="2" charset="0"/>
                <a:ea typeface="WenQuanYi Micro Hei" charset="0"/>
                <a:cs typeface="WenQuanYi Micro Hei" charset="0"/>
              </a:defRPr>
            </a:lvl1pPr>
            <a:lvl2pPr marL="1200150" indent="-457200" eaLnBrk="0" hangingPunct="0">
              <a:spcBef>
                <a:spcPts val="7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1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2pPr>
            <a:lvl3pPr marL="1600200" indent="-457200" eaLnBrk="0" hangingPunct="0">
              <a:spcBef>
                <a:spcPts val="6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3pPr>
            <a:lvl4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4pPr>
            <a:lvl5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9pPr>
          </a:lstStyle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latin typeface="Calibri Light" panose="020F0302020204030204" pitchFamily="34" charset="0"/>
                <a:cs typeface="Arial" panose="020B0604020202020204" pitchFamily="34" charset="0"/>
              </a:rPr>
              <a:t>Isolated application -&gt; secure zone creation:</a:t>
            </a:r>
          </a:p>
          <a:p>
            <a:pPr marL="1485900" lvl="1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Static SZ size</a:t>
            </a:r>
          </a:p>
          <a:p>
            <a:pPr marL="1885950" lvl="2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6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700"/>
              </a:spcBef>
              <a:buClrTx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85" name="Rectangle 684"/>
          <p:cNvSpPr/>
          <p:nvPr/>
        </p:nvSpPr>
        <p:spPr bwMode="auto">
          <a:xfrm flipH="1">
            <a:off x="2111354" y="3422647"/>
            <a:ext cx="6120680" cy="345103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86" name="ZoneTexte 685"/>
          <p:cNvSpPr txBox="1"/>
          <p:nvPr/>
        </p:nvSpPr>
        <p:spPr>
          <a:xfrm>
            <a:off x="6326196" y="5065721"/>
            <a:ext cx="23109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M </a:t>
            </a:r>
            <a:r>
              <a:rPr lang="en-US" sz="1000" dirty="0" smtClean="0"/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: Memory utilization rate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U   : Processor utilization </a:t>
            </a:r>
          </a:p>
          <a:p>
            <a:r>
              <a:rPr lang="en-US" sz="1000" dirty="0">
                <a:solidFill>
                  <a:schemeClr val="tx1"/>
                </a:solidFill>
              </a:rPr>
              <a:t>S   </a:t>
            </a:r>
            <a:r>
              <a:rPr lang="en-US" sz="1000" dirty="0" smtClean="0">
                <a:solidFill>
                  <a:schemeClr val="tx1"/>
                </a:solidFill>
              </a:rPr>
              <a:t>: </a:t>
            </a:r>
            <a:r>
              <a:rPr lang="en-US" sz="1000" dirty="0">
                <a:solidFill>
                  <a:schemeClr val="tx1"/>
                </a:solidFill>
              </a:rPr>
              <a:t>Secure zone </a:t>
            </a:r>
            <a:r>
              <a:rPr lang="en-US" sz="1000" dirty="0" smtClean="0">
                <a:solidFill>
                  <a:schemeClr val="tx1"/>
                </a:solidFill>
              </a:rPr>
              <a:t>dedicated</a:t>
            </a:r>
            <a:endParaRPr lang="en-US" sz="1050" dirty="0">
              <a:solidFill>
                <a:schemeClr val="tx1"/>
              </a:solidFill>
            </a:endParaRPr>
          </a:p>
        </p:txBody>
      </p:sp>
      <p:grpSp>
        <p:nvGrpSpPr>
          <p:cNvPr id="687" name="Groupe 686"/>
          <p:cNvGrpSpPr/>
          <p:nvPr/>
        </p:nvGrpSpPr>
        <p:grpSpPr>
          <a:xfrm>
            <a:off x="6111882" y="5565787"/>
            <a:ext cx="1778566" cy="975809"/>
            <a:chOff x="7787922" y="4487953"/>
            <a:chExt cx="1778566" cy="975809"/>
          </a:xfrm>
        </p:grpSpPr>
        <p:grpSp>
          <p:nvGrpSpPr>
            <p:cNvPr id="688" name="Groupe 223"/>
            <p:cNvGrpSpPr/>
            <p:nvPr/>
          </p:nvGrpSpPr>
          <p:grpSpPr>
            <a:xfrm>
              <a:off x="7787922" y="4487953"/>
              <a:ext cx="1778566" cy="975809"/>
              <a:chOff x="6674067" y="4556837"/>
              <a:chExt cx="1478320" cy="837473"/>
            </a:xfrm>
          </p:grpSpPr>
          <p:grpSp>
            <p:nvGrpSpPr>
              <p:cNvPr id="691" name="Groupe 24"/>
              <p:cNvGrpSpPr/>
              <p:nvPr/>
            </p:nvGrpSpPr>
            <p:grpSpPr>
              <a:xfrm>
                <a:off x="6996492" y="4893238"/>
                <a:ext cx="990895" cy="501072"/>
                <a:chOff x="7880614" y="2917390"/>
                <a:chExt cx="795842" cy="429529"/>
              </a:xfrm>
            </p:grpSpPr>
            <p:sp>
              <p:nvSpPr>
                <p:cNvPr id="713" name="Rectangle 712"/>
                <p:cNvSpPr/>
                <p:nvPr/>
              </p:nvSpPr>
              <p:spPr>
                <a:xfrm>
                  <a:off x="7880615" y="2924945"/>
                  <a:ext cx="795841" cy="42197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14" name="Connecteur droit 713"/>
                <p:cNvCxnSpPr/>
                <p:nvPr/>
              </p:nvCxnSpPr>
              <p:spPr>
                <a:xfrm>
                  <a:off x="7880614" y="3068960"/>
                  <a:ext cx="79584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5" name="Connecteur droit 714"/>
                <p:cNvCxnSpPr/>
                <p:nvPr/>
              </p:nvCxnSpPr>
              <p:spPr>
                <a:xfrm>
                  <a:off x="7880615" y="3212976"/>
                  <a:ext cx="795841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6" name="Connecteur droit 715"/>
                <p:cNvCxnSpPr/>
                <p:nvPr/>
              </p:nvCxnSpPr>
              <p:spPr>
                <a:xfrm>
                  <a:off x="8046243" y="2917390"/>
                  <a:ext cx="0" cy="42635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7" name="Connecteur droit 716"/>
                <p:cNvCxnSpPr/>
                <p:nvPr/>
              </p:nvCxnSpPr>
              <p:spPr>
                <a:xfrm>
                  <a:off x="8207010" y="2922851"/>
                  <a:ext cx="0" cy="42406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8" name="Connecteur droit 717"/>
                <p:cNvCxnSpPr/>
                <p:nvPr/>
              </p:nvCxnSpPr>
              <p:spPr>
                <a:xfrm>
                  <a:off x="8532440" y="2924945"/>
                  <a:ext cx="0" cy="42197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9" name="Connecteur droit 718"/>
                <p:cNvCxnSpPr/>
                <p:nvPr/>
              </p:nvCxnSpPr>
              <p:spPr>
                <a:xfrm>
                  <a:off x="8366818" y="2924945"/>
                  <a:ext cx="0" cy="41660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92" name="ZoneTexte 691"/>
              <p:cNvSpPr txBox="1"/>
              <p:nvPr/>
            </p:nvSpPr>
            <p:spPr>
              <a:xfrm>
                <a:off x="6989364" y="4880143"/>
                <a:ext cx="210273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M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3" name="ZoneTexte 692"/>
              <p:cNvSpPr txBox="1"/>
              <p:nvPr/>
            </p:nvSpPr>
            <p:spPr>
              <a:xfrm>
                <a:off x="7205778" y="4875204"/>
                <a:ext cx="195224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M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4" name="ZoneTexte 693"/>
              <p:cNvSpPr txBox="1"/>
              <p:nvPr/>
            </p:nvSpPr>
            <p:spPr>
              <a:xfrm>
                <a:off x="7402884" y="4875204"/>
                <a:ext cx="188823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M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5" name="ZoneTexte 694"/>
              <p:cNvSpPr txBox="1"/>
              <p:nvPr/>
            </p:nvSpPr>
            <p:spPr>
              <a:xfrm>
                <a:off x="7603471" y="4880143"/>
                <a:ext cx="206214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M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6" name="ZoneTexte 695"/>
              <p:cNvSpPr txBox="1"/>
              <p:nvPr/>
            </p:nvSpPr>
            <p:spPr>
              <a:xfrm>
                <a:off x="7812108" y="4880143"/>
                <a:ext cx="171626" cy="184902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rgbClr val="FF0000"/>
                    </a:solidFill>
                  </a:rPr>
                  <a:t>M</a:t>
                </a:r>
                <a:endParaRPr lang="en-US" sz="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97" name="ZoneTexte 696"/>
              <p:cNvSpPr txBox="1"/>
              <p:nvPr/>
            </p:nvSpPr>
            <p:spPr>
              <a:xfrm>
                <a:off x="7002519" y="5045587"/>
                <a:ext cx="191165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U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8" name="ZoneTexte 697"/>
              <p:cNvSpPr txBox="1"/>
              <p:nvPr/>
            </p:nvSpPr>
            <p:spPr>
              <a:xfrm>
                <a:off x="7205779" y="5045586"/>
                <a:ext cx="189146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U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9" name="ZoneTexte 698"/>
              <p:cNvSpPr txBox="1"/>
              <p:nvPr/>
            </p:nvSpPr>
            <p:spPr>
              <a:xfrm>
                <a:off x="7410645" y="5042406"/>
                <a:ext cx="181062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U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0" name="ZoneTexte 699"/>
              <p:cNvSpPr txBox="1"/>
              <p:nvPr/>
            </p:nvSpPr>
            <p:spPr>
              <a:xfrm>
                <a:off x="7603471" y="5042406"/>
                <a:ext cx="191318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U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1" name="ZoneTexte 700"/>
              <p:cNvSpPr txBox="1"/>
              <p:nvPr/>
            </p:nvSpPr>
            <p:spPr>
              <a:xfrm>
                <a:off x="7812108" y="5045587"/>
                <a:ext cx="169405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rgbClr val="FF0000"/>
                    </a:solidFill>
                  </a:rPr>
                  <a:t>U</a:t>
                </a:r>
                <a:endParaRPr lang="en-US" sz="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02" name="ZoneTexte 701"/>
              <p:cNvSpPr txBox="1"/>
              <p:nvPr/>
            </p:nvSpPr>
            <p:spPr>
              <a:xfrm>
                <a:off x="7001918" y="5197456"/>
                <a:ext cx="196081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S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3" name="ZoneTexte 702"/>
              <p:cNvSpPr txBox="1"/>
              <p:nvPr/>
            </p:nvSpPr>
            <p:spPr>
              <a:xfrm>
                <a:off x="7209313" y="5200426"/>
                <a:ext cx="190532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/>
                    </a:solidFill>
                  </a:rPr>
                  <a:t>S</a:t>
                </a:r>
              </a:p>
            </p:txBody>
          </p:sp>
          <p:sp>
            <p:nvSpPr>
              <p:cNvPr id="704" name="ZoneTexte 703"/>
              <p:cNvSpPr txBox="1"/>
              <p:nvPr/>
            </p:nvSpPr>
            <p:spPr>
              <a:xfrm>
                <a:off x="7410645" y="5200604"/>
                <a:ext cx="180217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S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5" name="ZoneTexte 704"/>
              <p:cNvSpPr txBox="1"/>
              <p:nvPr/>
            </p:nvSpPr>
            <p:spPr>
              <a:xfrm>
                <a:off x="7603471" y="5198649"/>
                <a:ext cx="191319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S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6" name="ZoneTexte 705"/>
              <p:cNvSpPr txBox="1"/>
              <p:nvPr/>
            </p:nvSpPr>
            <p:spPr>
              <a:xfrm>
                <a:off x="7810915" y="5201148"/>
                <a:ext cx="169405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rgbClr val="FF0000"/>
                    </a:solidFill>
                  </a:rPr>
                  <a:t>S</a:t>
                </a:r>
                <a:endParaRPr lang="en-US" sz="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07" name="ZoneTexte 706"/>
              <p:cNvSpPr txBox="1"/>
              <p:nvPr/>
            </p:nvSpPr>
            <p:spPr>
              <a:xfrm>
                <a:off x="6963930" y="4702486"/>
                <a:ext cx="256199" cy="198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tx1"/>
                    </a:solidFill>
                  </a:rPr>
                  <a:t>c0</a:t>
                </a:r>
                <a:endParaRPr 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8" name="ZoneTexte 707"/>
              <p:cNvSpPr txBox="1"/>
              <p:nvPr/>
            </p:nvSpPr>
            <p:spPr>
              <a:xfrm>
                <a:off x="7364752" y="4709565"/>
                <a:ext cx="255030" cy="198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tx1"/>
                    </a:solidFill>
                  </a:rPr>
                  <a:t>c2</a:t>
                </a:r>
                <a:endParaRPr 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9" name="ZoneTexte 708"/>
              <p:cNvSpPr txBox="1"/>
              <p:nvPr/>
            </p:nvSpPr>
            <p:spPr>
              <a:xfrm>
                <a:off x="7755844" y="4701503"/>
                <a:ext cx="396543" cy="198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tx1"/>
                    </a:solidFill>
                  </a:rPr>
                  <a:t>total</a:t>
                </a:r>
                <a:endParaRPr lang="en-US" sz="9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10" name="Groupe 57"/>
              <p:cNvGrpSpPr/>
              <p:nvPr/>
            </p:nvGrpSpPr>
            <p:grpSpPr>
              <a:xfrm>
                <a:off x="6674067" y="4556837"/>
                <a:ext cx="379789" cy="349657"/>
                <a:chOff x="7596337" y="2628342"/>
                <a:chExt cx="312489" cy="299733"/>
              </a:xfrm>
            </p:grpSpPr>
            <p:sp>
              <p:nvSpPr>
                <p:cNvPr id="711" name="ZoneTexte 710"/>
                <p:cNvSpPr txBox="1"/>
                <p:nvPr/>
              </p:nvSpPr>
              <p:spPr>
                <a:xfrm>
                  <a:off x="7596337" y="2664242"/>
                  <a:ext cx="219784" cy="2638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/>
                    <a:t>C</a:t>
                  </a:r>
                  <a:endParaRPr lang="en-US" b="1" dirty="0"/>
                </a:p>
              </p:txBody>
            </p:sp>
            <p:sp>
              <p:nvSpPr>
                <p:cNvPr id="712" name="ZoneTexte 711"/>
                <p:cNvSpPr txBox="1"/>
                <p:nvPr/>
              </p:nvSpPr>
              <p:spPr>
                <a:xfrm>
                  <a:off x="7747882" y="2628342"/>
                  <a:ext cx="160944" cy="1978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b="1" dirty="0" smtClean="0"/>
                    <a:t>0</a:t>
                  </a:r>
                  <a:endParaRPr lang="en-US" b="1" dirty="0"/>
                </a:p>
              </p:txBody>
            </p:sp>
          </p:grpSp>
        </p:grpSp>
        <p:sp>
          <p:nvSpPr>
            <p:cNvPr id="689" name="ZoneTexte 688"/>
            <p:cNvSpPr txBox="1"/>
            <p:nvPr/>
          </p:nvSpPr>
          <p:spPr>
            <a:xfrm>
              <a:off x="8396902" y="4659359"/>
              <a:ext cx="30823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c1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690" name="ZoneTexte 689"/>
            <p:cNvSpPr txBox="1"/>
            <p:nvPr/>
          </p:nvSpPr>
          <p:spPr>
            <a:xfrm>
              <a:off x="8870397" y="4664533"/>
              <a:ext cx="30682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c3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20" name="Groupe 719"/>
          <p:cNvGrpSpPr/>
          <p:nvPr/>
        </p:nvGrpSpPr>
        <p:grpSpPr>
          <a:xfrm>
            <a:off x="2327378" y="5128017"/>
            <a:ext cx="3998818" cy="1609178"/>
            <a:chOff x="3744168" y="4266421"/>
            <a:chExt cx="3998818" cy="1609178"/>
          </a:xfrm>
        </p:grpSpPr>
        <p:grpSp>
          <p:nvGrpSpPr>
            <p:cNvPr id="721" name="Groupe 119"/>
            <p:cNvGrpSpPr/>
            <p:nvPr/>
          </p:nvGrpSpPr>
          <p:grpSpPr>
            <a:xfrm>
              <a:off x="3744168" y="4266421"/>
              <a:ext cx="3998818" cy="1403518"/>
              <a:chOff x="2256845" y="4545762"/>
              <a:chExt cx="3998818" cy="1403518"/>
            </a:xfrm>
          </p:grpSpPr>
          <p:cxnSp>
            <p:nvCxnSpPr>
              <p:cNvPr id="726" name="Connecteur droit 725"/>
              <p:cNvCxnSpPr/>
              <p:nvPr/>
            </p:nvCxnSpPr>
            <p:spPr>
              <a:xfrm rot="10800000" flipV="1">
                <a:off x="5424003" y="4554904"/>
                <a:ext cx="831660" cy="804546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7" name="Connecteur droit 726"/>
              <p:cNvCxnSpPr/>
              <p:nvPr/>
            </p:nvCxnSpPr>
            <p:spPr>
              <a:xfrm flipH="1" flipV="1">
                <a:off x="5424028" y="5531856"/>
                <a:ext cx="808273" cy="34231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28" name="Groupe 118"/>
              <p:cNvGrpSpPr/>
              <p:nvPr/>
            </p:nvGrpSpPr>
            <p:grpSpPr>
              <a:xfrm>
                <a:off x="2256845" y="4545762"/>
                <a:ext cx="3437532" cy="1403518"/>
                <a:chOff x="1905000" y="4100069"/>
                <a:chExt cx="3437532" cy="1403518"/>
              </a:xfrm>
            </p:grpSpPr>
            <p:cxnSp>
              <p:nvCxnSpPr>
                <p:cNvPr id="729" name="Connecteur droit 728"/>
                <p:cNvCxnSpPr>
                  <a:stCxn id="779" idx="0"/>
                  <a:endCxn id="734" idx="2"/>
                </p:cNvCxnSpPr>
                <p:nvPr/>
              </p:nvCxnSpPr>
              <p:spPr bwMode="auto">
                <a:xfrm flipV="1">
                  <a:off x="2566237" y="4482842"/>
                  <a:ext cx="1183296" cy="442427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</p:spPr>
            </p:cxnSp>
            <p:cxnSp>
              <p:nvCxnSpPr>
                <p:cNvPr id="730" name="Connecteur droit 729"/>
                <p:cNvCxnSpPr>
                  <a:stCxn id="757" idx="0"/>
                  <a:endCxn id="734" idx="2"/>
                </p:cNvCxnSpPr>
                <p:nvPr/>
              </p:nvCxnSpPr>
              <p:spPr bwMode="auto">
                <a:xfrm flipH="1" flipV="1">
                  <a:off x="3749533" y="4482842"/>
                  <a:ext cx="1230626" cy="43872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</p:spPr>
            </p:cxnSp>
            <p:cxnSp>
              <p:nvCxnSpPr>
                <p:cNvPr id="731" name="Connecteur droit 730"/>
                <p:cNvCxnSpPr>
                  <a:stCxn id="756" idx="0"/>
                  <a:endCxn id="734" idx="2"/>
                </p:cNvCxnSpPr>
                <p:nvPr/>
              </p:nvCxnSpPr>
              <p:spPr bwMode="auto">
                <a:xfrm flipH="1" flipV="1">
                  <a:off x="3749533" y="4482842"/>
                  <a:ext cx="431310" cy="442427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</p:spPr>
            </p:cxnSp>
            <p:cxnSp>
              <p:nvCxnSpPr>
                <p:cNvPr id="732" name="Connecteur droit 731"/>
                <p:cNvCxnSpPr>
                  <a:stCxn id="778" idx="0"/>
                  <a:endCxn id="734" idx="2"/>
                </p:cNvCxnSpPr>
                <p:nvPr/>
              </p:nvCxnSpPr>
              <p:spPr bwMode="auto">
                <a:xfrm flipV="1">
                  <a:off x="3378322" y="4482842"/>
                  <a:ext cx="371211" cy="43787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</p:spPr>
            </p:cxnSp>
            <p:grpSp>
              <p:nvGrpSpPr>
                <p:cNvPr id="733" name="Groupe 89"/>
                <p:cNvGrpSpPr/>
                <p:nvPr/>
              </p:nvGrpSpPr>
              <p:grpSpPr>
                <a:xfrm>
                  <a:off x="2159715" y="4920718"/>
                  <a:ext cx="3182817" cy="582869"/>
                  <a:chOff x="2159715" y="4920718"/>
                  <a:chExt cx="3182817" cy="582869"/>
                </a:xfrm>
              </p:grpSpPr>
              <p:grpSp>
                <p:nvGrpSpPr>
                  <p:cNvPr id="744" name="Groupe 88"/>
                  <p:cNvGrpSpPr/>
                  <p:nvPr/>
                </p:nvGrpSpPr>
                <p:grpSpPr>
                  <a:xfrm>
                    <a:off x="2159715" y="4920718"/>
                    <a:ext cx="1574085" cy="582869"/>
                    <a:chOff x="2159715" y="4920718"/>
                    <a:chExt cx="1574085" cy="582869"/>
                  </a:xfrm>
                </p:grpSpPr>
                <p:sp>
                  <p:nvSpPr>
                    <p:cNvPr id="768" name="Rectangle 767"/>
                    <p:cNvSpPr/>
                    <p:nvPr/>
                  </p:nvSpPr>
                  <p:spPr bwMode="auto">
                    <a:xfrm>
                      <a:off x="2971800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69" name="Rectangle 768"/>
                    <p:cNvSpPr/>
                    <p:nvPr/>
                  </p:nvSpPr>
                  <p:spPr bwMode="auto">
                    <a:xfrm>
                      <a:off x="3177540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70" name="Rectangle 769"/>
                    <p:cNvSpPr/>
                    <p:nvPr/>
                  </p:nvSpPr>
                  <p:spPr bwMode="auto">
                    <a:xfrm>
                      <a:off x="3378322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71" name="Rectangle 770"/>
                    <p:cNvSpPr/>
                    <p:nvPr/>
                  </p:nvSpPr>
                  <p:spPr bwMode="auto">
                    <a:xfrm>
                      <a:off x="3581400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72" name="Rectangle 771"/>
                    <p:cNvSpPr/>
                    <p:nvPr/>
                  </p:nvSpPr>
                  <p:spPr bwMode="auto">
                    <a:xfrm>
                      <a:off x="2159715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73" name="Rectangle 772"/>
                    <p:cNvSpPr/>
                    <p:nvPr/>
                  </p:nvSpPr>
                  <p:spPr bwMode="auto">
                    <a:xfrm>
                      <a:off x="2365455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74" name="Rectangle 773"/>
                    <p:cNvSpPr/>
                    <p:nvPr/>
                  </p:nvSpPr>
                  <p:spPr bwMode="auto">
                    <a:xfrm>
                      <a:off x="2566237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75" name="Rectangle 774"/>
                    <p:cNvSpPr/>
                    <p:nvPr/>
                  </p:nvSpPr>
                  <p:spPr bwMode="auto">
                    <a:xfrm>
                      <a:off x="2769315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grpSp>
                  <p:nvGrpSpPr>
                    <p:cNvPr id="776" name="Groupe 85"/>
                    <p:cNvGrpSpPr/>
                    <p:nvPr/>
                  </p:nvGrpSpPr>
                  <p:grpSpPr>
                    <a:xfrm>
                      <a:off x="2235915" y="5072341"/>
                      <a:ext cx="609600" cy="284174"/>
                      <a:chOff x="2235915" y="5072341"/>
                      <a:chExt cx="609600" cy="284174"/>
                    </a:xfrm>
                  </p:grpSpPr>
                  <p:grpSp>
                    <p:nvGrpSpPr>
                      <p:cNvPr id="785" name="Groupe 84"/>
                      <p:cNvGrpSpPr/>
                      <p:nvPr/>
                    </p:nvGrpSpPr>
                    <p:grpSpPr>
                      <a:xfrm>
                        <a:off x="2235915" y="5072341"/>
                        <a:ext cx="406522" cy="284174"/>
                        <a:chOff x="2235915" y="5072341"/>
                        <a:chExt cx="406522" cy="284174"/>
                      </a:xfrm>
                    </p:grpSpPr>
                    <p:cxnSp>
                      <p:nvCxnSpPr>
                        <p:cNvPr id="787" name="Connecteur droit 786"/>
                        <p:cNvCxnSpPr>
                          <a:stCxn id="779" idx="2"/>
                          <a:endCxn id="772" idx="0"/>
                        </p:cNvCxnSpPr>
                        <p:nvPr/>
                      </p:nvCxnSpPr>
                      <p:spPr bwMode="auto">
                        <a:xfrm flipH="1">
                          <a:off x="2235915" y="5072341"/>
                          <a:ext cx="33032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788" name="Connecteur droit 787"/>
                        <p:cNvCxnSpPr>
                          <a:stCxn id="779" idx="2"/>
                          <a:endCxn id="773" idx="0"/>
                        </p:cNvCxnSpPr>
                        <p:nvPr/>
                      </p:nvCxnSpPr>
                      <p:spPr bwMode="auto">
                        <a:xfrm flipH="1">
                          <a:off x="2441655" y="5072341"/>
                          <a:ext cx="12458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789" name="Connecteur droit 788"/>
                        <p:cNvCxnSpPr>
                          <a:stCxn id="779" idx="2"/>
                          <a:endCxn id="774" idx="0"/>
                        </p:cNvCxnSpPr>
                        <p:nvPr/>
                      </p:nvCxnSpPr>
                      <p:spPr bwMode="auto">
                        <a:xfrm>
                          <a:off x="2566237" y="5072341"/>
                          <a:ext cx="76200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</p:grpSp>
                  <p:cxnSp>
                    <p:nvCxnSpPr>
                      <p:cNvPr id="786" name="Connecteur droit 785"/>
                      <p:cNvCxnSpPr>
                        <a:stCxn id="779" idx="2"/>
                        <a:endCxn id="775" idx="0"/>
                      </p:cNvCxnSpPr>
                      <p:nvPr/>
                    </p:nvCxnSpPr>
                    <p:spPr bwMode="auto">
                      <a:xfrm>
                        <a:off x="2566237" y="5072341"/>
                        <a:ext cx="279278" cy="284174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lg" len="lg"/>
                      </a:ln>
                      <a:effectLst/>
                    </p:spPr>
                  </p:cxnSp>
                </p:grpSp>
                <p:grpSp>
                  <p:nvGrpSpPr>
                    <p:cNvPr id="777" name="Groupe 260"/>
                    <p:cNvGrpSpPr/>
                    <p:nvPr/>
                  </p:nvGrpSpPr>
                  <p:grpSpPr>
                    <a:xfrm>
                      <a:off x="3048000" y="5067790"/>
                      <a:ext cx="609600" cy="284174"/>
                      <a:chOff x="2235915" y="5072341"/>
                      <a:chExt cx="609600" cy="284174"/>
                    </a:xfrm>
                  </p:grpSpPr>
                  <p:grpSp>
                    <p:nvGrpSpPr>
                      <p:cNvPr id="780" name="Groupe 779"/>
                      <p:cNvGrpSpPr/>
                      <p:nvPr/>
                    </p:nvGrpSpPr>
                    <p:grpSpPr>
                      <a:xfrm>
                        <a:off x="2235915" y="5072341"/>
                        <a:ext cx="406522" cy="284174"/>
                        <a:chOff x="2235915" y="5072341"/>
                        <a:chExt cx="406522" cy="284174"/>
                      </a:xfrm>
                    </p:grpSpPr>
                    <p:cxnSp>
                      <p:nvCxnSpPr>
                        <p:cNvPr id="782" name="Connecteur droit 781"/>
                        <p:cNvCxnSpPr/>
                        <p:nvPr/>
                      </p:nvCxnSpPr>
                      <p:spPr bwMode="auto">
                        <a:xfrm flipH="1">
                          <a:off x="2235915" y="5072341"/>
                          <a:ext cx="33032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783" name="Connecteur droit 782"/>
                        <p:cNvCxnSpPr/>
                        <p:nvPr/>
                      </p:nvCxnSpPr>
                      <p:spPr bwMode="auto">
                        <a:xfrm flipH="1">
                          <a:off x="2441655" y="5072341"/>
                          <a:ext cx="12458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784" name="Connecteur droit 783"/>
                        <p:cNvCxnSpPr/>
                        <p:nvPr/>
                      </p:nvCxnSpPr>
                      <p:spPr bwMode="auto">
                        <a:xfrm>
                          <a:off x="2566237" y="5072341"/>
                          <a:ext cx="76200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</p:grpSp>
                  <p:cxnSp>
                    <p:nvCxnSpPr>
                      <p:cNvPr id="781" name="Connecteur droit 780"/>
                      <p:cNvCxnSpPr/>
                      <p:nvPr/>
                    </p:nvCxnSpPr>
                    <p:spPr bwMode="auto">
                      <a:xfrm>
                        <a:off x="2566237" y="5072341"/>
                        <a:ext cx="279278" cy="284174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lg" len="lg"/>
                      </a:ln>
                      <a:effectLst/>
                    </p:spPr>
                  </p:cxnSp>
                </p:grpSp>
                <p:sp>
                  <p:nvSpPr>
                    <p:cNvPr id="778" name="Rectangle 777"/>
                    <p:cNvSpPr/>
                    <p:nvPr/>
                  </p:nvSpPr>
                  <p:spPr bwMode="auto">
                    <a:xfrm>
                      <a:off x="3302122" y="4920718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79" name="Rectangle 778"/>
                    <p:cNvSpPr/>
                    <p:nvPr/>
                  </p:nvSpPr>
                  <p:spPr bwMode="auto">
                    <a:xfrm>
                      <a:off x="2490037" y="4925269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745" name="Groupe 87"/>
                  <p:cNvGrpSpPr/>
                  <p:nvPr/>
                </p:nvGrpSpPr>
                <p:grpSpPr>
                  <a:xfrm>
                    <a:off x="3780013" y="4921562"/>
                    <a:ext cx="1562519" cy="581756"/>
                    <a:chOff x="3979200" y="4921562"/>
                    <a:chExt cx="1562519" cy="581756"/>
                  </a:xfrm>
                </p:grpSpPr>
                <p:sp>
                  <p:nvSpPr>
                    <p:cNvPr id="746" name="Rectangle 745"/>
                    <p:cNvSpPr/>
                    <p:nvPr/>
                  </p:nvSpPr>
                  <p:spPr bwMode="auto">
                    <a:xfrm>
                      <a:off x="4585545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47" name="Rectangle 746"/>
                    <p:cNvSpPr/>
                    <p:nvPr/>
                  </p:nvSpPr>
                  <p:spPr bwMode="auto">
                    <a:xfrm>
                      <a:off x="4791285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48" name="Rectangle 747"/>
                    <p:cNvSpPr/>
                    <p:nvPr/>
                  </p:nvSpPr>
                  <p:spPr bwMode="auto">
                    <a:xfrm>
                      <a:off x="4992067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49" name="Rectangle 748"/>
                    <p:cNvSpPr/>
                    <p:nvPr/>
                  </p:nvSpPr>
                  <p:spPr bwMode="auto">
                    <a:xfrm>
                      <a:off x="5195145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50" name="Rectangle 749"/>
                    <p:cNvSpPr/>
                    <p:nvPr/>
                  </p:nvSpPr>
                  <p:spPr bwMode="auto">
                    <a:xfrm>
                      <a:off x="5389319" y="5355777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51" name="Rectangle 750"/>
                    <p:cNvSpPr/>
                    <p:nvPr/>
                  </p:nvSpPr>
                  <p:spPr bwMode="auto">
                    <a:xfrm>
                      <a:off x="3979200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52" name="Rectangle 751"/>
                    <p:cNvSpPr/>
                    <p:nvPr/>
                  </p:nvSpPr>
                  <p:spPr bwMode="auto">
                    <a:xfrm>
                      <a:off x="4179982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53" name="Rectangle 752"/>
                    <p:cNvSpPr/>
                    <p:nvPr/>
                  </p:nvSpPr>
                  <p:spPr bwMode="auto">
                    <a:xfrm>
                      <a:off x="4383060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grpSp>
                  <p:nvGrpSpPr>
                    <p:cNvPr id="754" name="Groupe 266"/>
                    <p:cNvGrpSpPr/>
                    <p:nvPr/>
                  </p:nvGrpSpPr>
                  <p:grpSpPr>
                    <a:xfrm>
                      <a:off x="4055400" y="5072341"/>
                      <a:ext cx="606345" cy="283905"/>
                      <a:chOff x="2239813" y="5072341"/>
                      <a:chExt cx="606345" cy="283905"/>
                    </a:xfrm>
                  </p:grpSpPr>
                  <p:grpSp>
                    <p:nvGrpSpPr>
                      <p:cNvPr id="763" name="Groupe 267"/>
                      <p:cNvGrpSpPr/>
                      <p:nvPr/>
                    </p:nvGrpSpPr>
                    <p:grpSpPr>
                      <a:xfrm>
                        <a:off x="2239813" y="5072341"/>
                        <a:ext cx="403860" cy="283905"/>
                        <a:chOff x="2239813" y="5072341"/>
                        <a:chExt cx="403860" cy="283905"/>
                      </a:xfrm>
                    </p:grpSpPr>
                    <p:cxnSp>
                      <p:nvCxnSpPr>
                        <p:cNvPr id="765" name="Connecteur droit 764"/>
                        <p:cNvCxnSpPr>
                          <a:endCxn id="751" idx="0"/>
                        </p:cNvCxnSpPr>
                        <p:nvPr/>
                      </p:nvCxnSpPr>
                      <p:spPr bwMode="auto">
                        <a:xfrm flipH="1">
                          <a:off x="2239813" y="5072341"/>
                          <a:ext cx="326424" cy="283905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766" name="Connecteur droit 765"/>
                        <p:cNvCxnSpPr>
                          <a:endCxn id="752" idx="0"/>
                        </p:cNvCxnSpPr>
                        <p:nvPr/>
                      </p:nvCxnSpPr>
                      <p:spPr bwMode="auto">
                        <a:xfrm flipH="1">
                          <a:off x="2440595" y="5072341"/>
                          <a:ext cx="125642" cy="283905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767" name="Connecteur droit 766"/>
                        <p:cNvCxnSpPr>
                          <a:endCxn id="753" idx="0"/>
                        </p:cNvCxnSpPr>
                        <p:nvPr/>
                      </p:nvCxnSpPr>
                      <p:spPr bwMode="auto">
                        <a:xfrm>
                          <a:off x="2566237" y="5072341"/>
                          <a:ext cx="77436" cy="283905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</p:grpSp>
                  <p:cxnSp>
                    <p:nvCxnSpPr>
                      <p:cNvPr id="764" name="Connecteur droit 763"/>
                      <p:cNvCxnSpPr>
                        <a:endCxn id="746" idx="0"/>
                      </p:cNvCxnSpPr>
                      <p:nvPr/>
                    </p:nvCxnSpPr>
                    <p:spPr bwMode="auto">
                      <a:xfrm>
                        <a:off x="2566237" y="5072341"/>
                        <a:ext cx="279921" cy="283905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lg" len="lg"/>
                      </a:ln>
                      <a:effectLst/>
                    </p:spPr>
                  </p:cxnSp>
                </p:grpSp>
                <p:grpSp>
                  <p:nvGrpSpPr>
                    <p:cNvPr id="755" name="Groupe 273"/>
                    <p:cNvGrpSpPr/>
                    <p:nvPr/>
                  </p:nvGrpSpPr>
                  <p:grpSpPr>
                    <a:xfrm>
                      <a:off x="4847356" y="5061355"/>
                      <a:ext cx="609600" cy="284174"/>
                      <a:chOff x="2235915" y="5072341"/>
                      <a:chExt cx="609600" cy="284174"/>
                    </a:xfrm>
                  </p:grpSpPr>
                  <p:grpSp>
                    <p:nvGrpSpPr>
                      <p:cNvPr id="758" name="Groupe 274"/>
                      <p:cNvGrpSpPr/>
                      <p:nvPr/>
                    </p:nvGrpSpPr>
                    <p:grpSpPr>
                      <a:xfrm>
                        <a:off x="2235915" y="5072341"/>
                        <a:ext cx="406522" cy="284174"/>
                        <a:chOff x="2235915" y="5072341"/>
                        <a:chExt cx="406522" cy="284174"/>
                      </a:xfrm>
                    </p:grpSpPr>
                    <p:cxnSp>
                      <p:nvCxnSpPr>
                        <p:cNvPr id="760" name="Connecteur droit 759"/>
                        <p:cNvCxnSpPr/>
                        <p:nvPr/>
                      </p:nvCxnSpPr>
                      <p:spPr bwMode="auto">
                        <a:xfrm flipH="1">
                          <a:off x="2235915" y="5072341"/>
                          <a:ext cx="33032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761" name="Connecteur droit 760"/>
                        <p:cNvCxnSpPr/>
                        <p:nvPr/>
                      </p:nvCxnSpPr>
                      <p:spPr bwMode="auto">
                        <a:xfrm flipH="1">
                          <a:off x="2441655" y="5072341"/>
                          <a:ext cx="12458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762" name="Connecteur droit 761"/>
                        <p:cNvCxnSpPr/>
                        <p:nvPr/>
                      </p:nvCxnSpPr>
                      <p:spPr bwMode="auto">
                        <a:xfrm>
                          <a:off x="2566237" y="5072341"/>
                          <a:ext cx="76200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</p:grpSp>
                  <p:cxnSp>
                    <p:nvCxnSpPr>
                      <p:cNvPr id="759" name="Connecteur droit 758"/>
                      <p:cNvCxnSpPr/>
                      <p:nvPr/>
                    </p:nvCxnSpPr>
                    <p:spPr bwMode="auto">
                      <a:xfrm>
                        <a:off x="2566237" y="5072341"/>
                        <a:ext cx="279278" cy="284174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lg" len="lg"/>
                      </a:ln>
                      <a:effectLst/>
                    </p:spPr>
                  </p:cxnSp>
                </p:grpSp>
                <p:sp>
                  <p:nvSpPr>
                    <p:cNvPr id="756" name="Rectangle 755"/>
                    <p:cNvSpPr/>
                    <p:nvPr/>
                  </p:nvSpPr>
                  <p:spPr bwMode="auto">
                    <a:xfrm>
                      <a:off x="4303830" y="4925269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57" name="Rectangle 756"/>
                    <p:cNvSpPr/>
                    <p:nvPr/>
                  </p:nvSpPr>
                  <p:spPr bwMode="auto">
                    <a:xfrm>
                      <a:off x="5103146" y="4921562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</p:grpSp>
            </p:grpSp>
            <p:sp>
              <p:nvSpPr>
                <p:cNvPr id="734" name="Rectangle 733"/>
                <p:cNvSpPr/>
                <p:nvPr/>
              </p:nvSpPr>
              <p:spPr bwMode="auto">
                <a:xfrm>
                  <a:off x="3673333" y="4335770"/>
                  <a:ext cx="152400" cy="147072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lg" len="lg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grpSp>
              <p:nvGrpSpPr>
                <p:cNvPr id="735" name="Groupe 301"/>
                <p:cNvGrpSpPr/>
                <p:nvPr/>
              </p:nvGrpSpPr>
              <p:grpSpPr>
                <a:xfrm>
                  <a:off x="3392157" y="4100069"/>
                  <a:ext cx="343540" cy="308410"/>
                  <a:chOff x="4395257" y="2720126"/>
                  <a:chExt cx="343540" cy="308410"/>
                </a:xfrm>
              </p:grpSpPr>
              <p:sp>
                <p:nvSpPr>
                  <p:cNvPr id="742" name="ZoneTexte 741"/>
                  <p:cNvSpPr txBox="1"/>
                  <p:nvPr/>
                </p:nvSpPr>
                <p:spPr>
                  <a:xfrm>
                    <a:off x="4395257" y="2751537"/>
                    <a:ext cx="21928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>
                        <a:solidFill>
                          <a:srgbClr val="FF0000"/>
                        </a:solidFill>
                      </a:rPr>
                      <a:t>C</a:t>
                    </a:r>
                    <a:endParaRPr lang="en-US" sz="105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743" name="ZoneTexte 742"/>
                  <p:cNvSpPr txBox="1"/>
                  <p:nvPr/>
                </p:nvSpPr>
                <p:spPr>
                  <a:xfrm>
                    <a:off x="4490291" y="2720126"/>
                    <a:ext cx="248506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700" b="1" dirty="0">
                        <a:solidFill>
                          <a:srgbClr val="FF0000"/>
                        </a:solidFill>
                      </a:rPr>
                      <a:t>2</a:t>
                    </a:r>
                  </a:p>
                </p:txBody>
              </p:sp>
            </p:grpSp>
            <p:grpSp>
              <p:nvGrpSpPr>
                <p:cNvPr id="736" name="Groupe 304"/>
                <p:cNvGrpSpPr/>
                <p:nvPr/>
              </p:nvGrpSpPr>
              <p:grpSpPr>
                <a:xfrm>
                  <a:off x="2235915" y="4698976"/>
                  <a:ext cx="343540" cy="308410"/>
                  <a:chOff x="4395257" y="2720126"/>
                  <a:chExt cx="343540" cy="308410"/>
                </a:xfrm>
              </p:grpSpPr>
              <p:sp>
                <p:nvSpPr>
                  <p:cNvPr id="740" name="ZoneTexte 739"/>
                  <p:cNvSpPr txBox="1"/>
                  <p:nvPr/>
                </p:nvSpPr>
                <p:spPr>
                  <a:xfrm>
                    <a:off x="4395257" y="2751537"/>
                    <a:ext cx="21928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>
                        <a:solidFill>
                          <a:schemeClr val="accent2"/>
                        </a:solidFill>
                      </a:rPr>
                      <a:t>C</a:t>
                    </a:r>
                    <a:endParaRPr lang="en-US" sz="1050" dirty="0">
                      <a:solidFill>
                        <a:schemeClr val="accent2"/>
                      </a:solidFill>
                    </a:endParaRPr>
                  </a:p>
                </p:txBody>
              </p:sp>
              <p:sp>
                <p:nvSpPr>
                  <p:cNvPr id="741" name="ZoneTexte 740"/>
                  <p:cNvSpPr txBox="1"/>
                  <p:nvPr/>
                </p:nvSpPr>
                <p:spPr>
                  <a:xfrm>
                    <a:off x="4490291" y="2720126"/>
                    <a:ext cx="248506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700" b="1" dirty="0" smtClean="0">
                        <a:solidFill>
                          <a:schemeClr val="accent2"/>
                        </a:solidFill>
                      </a:rPr>
                      <a:t>1</a:t>
                    </a:r>
                    <a:endParaRPr lang="en-US" sz="700" b="1" dirty="0">
                      <a:solidFill>
                        <a:schemeClr val="accent2"/>
                      </a:solidFill>
                    </a:endParaRPr>
                  </a:p>
                </p:txBody>
              </p:sp>
            </p:grpSp>
            <p:grpSp>
              <p:nvGrpSpPr>
                <p:cNvPr id="737" name="Groupe 308"/>
                <p:cNvGrpSpPr/>
                <p:nvPr/>
              </p:nvGrpSpPr>
              <p:grpSpPr>
                <a:xfrm>
                  <a:off x="1905000" y="5122865"/>
                  <a:ext cx="343540" cy="308410"/>
                  <a:chOff x="4395257" y="2720126"/>
                  <a:chExt cx="343540" cy="308410"/>
                </a:xfrm>
              </p:grpSpPr>
              <p:sp>
                <p:nvSpPr>
                  <p:cNvPr id="738" name="ZoneTexte 737"/>
                  <p:cNvSpPr txBox="1"/>
                  <p:nvPr/>
                </p:nvSpPr>
                <p:spPr>
                  <a:xfrm>
                    <a:off x="4395257" y="2751537"/>
                    <a:ext cx="21928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C</a:t>
                    </a:r>
                    <a:endParaRPr lang="en-US" sz="1050" dirty="0"/>
                  </a:p>
                </p:txBody>
              </p:sp>
              <p:sp>
                <p:nvSpPr>
                  <p:cNvPr id="739" name="ZoneTexte 738"/>
                  <p:cNvSpPr txBox="1"/>
                  <p:nvPr/>
                </p:nvSpPr>
                <p:spPr>
                  <a:xfrm>
                    <a:off x="4490291" y="2720126"/>
                    <a:ext cx="248506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700" b="1" dirty="0" smtClean="0"/>
                      <a:t>0</a:t>
                    </a:r>
                    <a:endParaRPr lang="en-US" sz="700" b="1" dirty="0"/>
                  </a:p>
                </p:txBody>
              </p:sp>
            </p:grpSp>
          </p:grpSp>
        </p:grpSp>
        <p:sp>
          <p:nvSpPr>
            <p:cNvPr id="722" name="ZoneTexte 721"/>
            <p:cNvSpPr txBox="1"/>
            <p:nvPr/>
          </p:nvSpPr>
          <p:spPr>
            <a:xfrm>
              <a:off x="6344265" y="5644767"/>
              <a:ext cx="30823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c0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723" name="ZoneTexte 722"/>
            <p:cNvSpPr txBox="1"/>
            <p:nvPr/>
          </p:nvSpPr>
          <p:spPr>
            <a:xfrm>
              <a:off x="6547288" y="5644767"/>
              <a:ext cx="30823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c1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724" name="ZoneTexte 723"/>
            <p:cNvSpPr txBox="1"/>
            <p:nvPr/>
          </p:nvSpPr>
          <p:spPr>
            <a:xfrm>
              <a:off x="6743127" y="5644767"/>
              <a:ext cx="30682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c2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725" name="ZoneTexte 724"/>
            <p:cNvSpPr txBox="1"/>
            <p:nvPr/>
          </p:nvSpPr>
          <p:spPr>
            <a:xfrm>
              <a:off x="6957298" y="5644496"/>
              <a:ext cx="30682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c3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90" name="Groupe 117"/>
          <p:cNvGrpSpPr/>
          <p:nvPr/>
        </p:nvGrpSpPr>
        <p:grpSpPr>
          <a:xfrm>
            <a:off x="2754098" y="3480811"/>
            <a:ext cx="2068651" cy="1471218"/>
            <a:chOff x="4137015" y="2480582"/>
            <a:chExt cx="2068651" cy="1471218"/>
          </a:xfrm>
        </p:grpSpPr>
        <p:grpSp>
          <p:nvGrpSpPr>
            <p:cNvPr id="791" name="Groupe 101"/>
            <p:cNvGrpSpPr/>
            <p:nvPr/>
          </p:nvGrpSpPr>
          <p:grpSpPr>
            <a:xfrm>
              <a:off x="4953000" y="2679439"/>
              <a:ext cx="1095788" cy="1117098"/>
              <a:chOff x="1226504" y="2701515"/>
              <a:chExt cx="1095788" cy="1117098"/>
            </a:xfrm>
          </p:grpSpPr>
          <p:grpSp>
            <p:nvGrpSpPr>
              <p:cNvPr id="809" name="Groupe 480"/>
              <p:cNvGrpSpPr/>
              <p:nvPr/>
            </p:nvGrpSpPr>
            <p:grpSpPr>
              <a:xfrm>
                <a:off x="1232332" y="2701515"/>
                <a:ext cx="1085466" cy="599352"/>
                <a:chOff x="1232332" y="2701515"/>
                <a:chExt cx="1085466" cy="599352"/>
              </a:xfrm>
            </p:grpSpPr>
            <p:grpSp>
              <p:nvGrpSpPr>
                <p:cNvPr id="864" name="Groupe 535"/>
                <p:cNvGrpSpPr/>
                <p:nvPr/>
              </p:nvGrpSpPr>
              <p:grpSpPr>
                <a:xfrm>
                  <a:off x="1236826" y="2701515"/>
                  <a:ext cx="1080972" cy="299677"/>
                  <a:chOff x="1232332" y="2125696"/>
                  <a:chExt cx="1080972" cy="299677"/>
                </a:xfrm>
              </p:grpSpPr>
              <p:grpSp>
                <p:nvGrpSpPr>
                  <p:cNvPr id="900" name="Groupe 571"/>
                  <p:cNvGrpSpPr/>
                  <p:nvPr/>
                </p:nvGrpSpPr>
                <p:grpSpPr>
                  <a:xfrm>
                    <a:off x="2016324" y="2212389"/>
                    <a:ext cx="71908" cy="45719"/>
                    <a:chOff x="1874632" y="2660068"/>
                    <a:chExt cx="71908" cy="45719"/>
                  </a:xfrm>
                </p:grpSpPr>
                <p:sp>
                  <p:nvSpPr>
                    <p:cNvPr id="931" name="Rectangle 930"/>
                    <p:cNvSpPr/>
                    <p:nvPr/>
                  </p:nvSpPr>
                  <p:spPr>
                    <a:xfrm>
                      <a:off x="1874682" y="2660068"/>
                      <a:ext cx="71858" cy="45719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932" name="Connecteur droit 931"/>
                    <p:cNvCxnSpPr/>
                    <p:nvPr/>
                  </p:nvCxnSpPr>
                  <p:spPr>
                    <a:xfrm>
                      <a:off x="1874632" y="2660350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3" name="Connecteur droit 932"/>
                    <p:cNvCxnSpPr/>
                    <p:nvPr/>
                  </p:nvCxnSpPr>
                  <p:spPr>
                    <a:xfrm>
                      <a:off x="1874632" y="2705787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01" name="Groupe 572"/>
                  <p:cNvGrpSpPr/>
                  <p:nvPr/>
                </p:nvGrpSpPr>
                <p:grpSpPr>
                  <a:xfrm>
                    <a:off x="1232332" y="2125696"/>
                    <a:ext cx="1080972" cy="299677"/>
                    <a:chOff x="1223628" y="2125696"/>
                    <a:chExt cx="1080972" cy="299677"/>
                  </a:xfrm>
                </p:grpSpPr>
                <p:grpSp>
                  <p:nvGrpSpPr>
                    <p:cNvPr id="902" name="Groupe 573"/>
                    <p:cNvGrpSpPr/>
                    <p:nvPr/>
                  </p:nvGrpSpPr>
                  <p:grpSpPr>
                    <a:xfrm>
                      <a:off x="2179888" y="2347341"/>
                      <a:ext cx="47356" cy="73324"/>
                      <a:chOff x="836848" y="2315662"/>
                      <a:chExt cx="47356" cy="73324"/>
                    </a:xfrm>
                  </p:grpSpPr>
                  <p:sp>
                    <p:nvSpPr>
                      <p:cNvPr id="928" name="Rectangle 927"/>
                      <p:cNvSpPr/>
                      <p:nvPr/>
                    </p:nvSpPr>
                    <p:spPr>
                      <a:xfrm rot="5400000">
                        <a:off x="825416" y="2330197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929" name="Connecteur droit 928"/>
                      <p:cNvCxnSpPr/>
                      <p:nvPr/>
                    </p:nvCxnSpPr>
                    <p:spPr>
                      <a:xfrm flipH="1">
                        <a:off x="881889" y="2315662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30" name="Connecteur droit 929"/>
                      <p:cNvCxnSpPr/>
                      <p:nvPr/>
                    </p:nvCxnSpPr>
                    <p:spPr>
                      <a:xfrm>
                        <a:off x="836848" y="2315662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903" name="Groupe 574"/>
                    <p:cNvGrpSpPr/>
                    <p:nvPr/>
                  </p:nvGrpSpPr>
                  <p:grpSpPr>
                    <a:xfrm>
                      <a:off x="1884634" y="2348880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925" name="Rectangle 924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926" name="Connecteur droit 925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27" name="Connecteur droit 926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904" name="Groupe 575"/>
                    <p:cNvGrpSpPr/>
                    <p:nvPr/>
                  </p:nvGrpSpPr>
                  <p:grpSpPr>
                    <a:xfrm>
                      <a:off x="1590066" y="2352048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922" name="Rectangle 921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923" name="Connecteur droit 922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24" name="Connecteur droit 923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905" name="Groupe 576"/>
                    <p:cNvGrpSpPr/>
                    <p:nvPr/>
                  </p:nvGrpSpPr>
                  <p:grpSpPr>
                    <a:xfrm>
                      <a:off x="1305259" y="2352049"/>
                      <a:ext cx="47356" cy="73324"/>
                      <a:chOff x="818382" y="2322849"/>
                      <a:chExt cx="47356" cy="73324"/>
                    </a:xfrm>
                  </p:grpSpPr>
                  <p:sp>
                    <p:nvSpPr>
                      <p:cNvPr id="919" name="Rectangle 918"/>
                      <p:cNvSpPr/>
                      <p:nvPr/>
                    </p:nvSpPr>
                    <p:spPr>
                      <a:xfrm rot="5400000">
                        <a:off x="806950" y="2337384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920" name="Connecteur droit 919"/>
                      <p:cNvCxnSpPr/>
                      <p:nvPr/>
                    </p:nvCxnSpPr>
                    <p:spPr>
                      <a:xfrm flipH="1">
                        <a:off x="863423" y="2322849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21" name="Connecteur droit 920"/>
                      <p:cNvCxnSpPr/>
                      <p:nvPr/>
                    </p:nvCxnSpPr>
                    <p:spPr>
                      <a:xfrm>
                        <a:off x="818382" y="2322849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906" name="Groupe 577"/>
                    <p:cNvGrpSpPr/>
                    <p:nvPr/>
                  </p:nvGrpSpPr>
                  <p:grpSpPr>
                    <a:xfrm>
                      <a:off x="1223628" y="2125696"/>
                      <a:ext cx="1080972" cy="217565"/>
                      <a:chOff x="1223628" y="2131315"/>
                      <a:chExt cx="1080972" cy="217565"/>
                    </a:xfrm>
                  </p:grpSpPr>
                  <p:grpSp>
                    <p:nvGrpSpPr>
                      <p:cNvPr id="907" name="Groupe 578"/>
                      <p:cNvGrpSpPr/>
                      <p:nvPr/>
                    </p:nvGrpSpPr>
                    <p:grpSpPr>
                      <a:xfrm>
                        <a:off x="1725775" y="2216690"/>
                        <a:ext cx="71908" cy="45719"/>
                        <a:chOff x="3059832" y="2402328"/>
                        <a:chExt cx="576461" cy="90568"/>
                      </a:xfrm>
                    </p:grpSpPr>
                    <p:sp>
                      <p:nvSpPr>
                        <p:cNvPr id="916" name="Rectangle 915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917" name="Connecteur droit 916"/>
                        <p:cNvCxnSpPr/>
                        <p:nvPr/>
                      </p:nvCxnSpPr>
                      <p:spPr>
                        <a:xfrm>
                          <a:off x="3059832" y="240288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18" name="Connecteur droit 917"/>
                        <p:cNvCxnSpPr/>
                        <p:nvPr/>
                      </p:nvCxnSpPr>
                      <p:spPr>
                        <a:xfrm>
                          <a:off x="3059832" y="249289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908" name="Groupe 579"/>
                      <p:cNvGrpSpPr/>
                      <p:nvPr/>
                    </p:nvGrpSpPr>
                    <p:grpSpPr>
                      <a:xfrm>
                        <a:off x="1433774" y="2216691"/>
                        <a:ext cx="71908" cy="45719"/>
                        <a:chOff x="3059832" y="2402328"/>
                        <a:chExt cx="576461" cy="90568"/>
                      </a:xfrm>
                    </p:grpSpPr>
                    <p:sp>
                      <p:nvSpPr>
                        <p:cNvPr id="913" name="Rectangle 912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914" name="Connecteur droit 913"/>
                        <p:cNvCxnSpPr/>
                        <p:nvPr/>
                      </p:nvCxnSpPr>
                      <p:spPr>
                        <a:xfrm>
                          <a:off x="3059832" y="240288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15" name="Connecteur droit 914"/>
                        <p:cNvCxnSpPr/>
                        <p:nvPr/>
                      </p:nvCxnSpPr>
                      <p:spPr>
                        <a:xfrm>
                          <a:off x="3059832" y="249289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909" name="Rectangle 908"/>
                      <p:cNvSpPr/>
                      <p:nvPr/>
                    </p:nvSpPr>
                    <p:spPr>
                      <a:xfrm>
                        <a:off x="1223628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10" name="Rectangle 909"/>
                      <p:cNvSpPr/>
                      <p:nvPr/>
                    </p:nvSpPr>
                    <p:spPr>
                      <a:xfrm>
                        <a:off x="1505732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11" name="Rectangle 910"/>
                      <p:cNvSpPr/>
                      <p:nvPr/>
                    </p:nvSpPr>
                    <p:spPr>
                      <a:xfrm>
                        <a:off x="1800300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12" name="Rectangle 911"/>
                      <p:cNvSpPr/>
                      <p:nvPr/>
                    </p:nvSpPr>
                    <p:spPr>
                      <a:xfrm>
                        <a:off x="2088576" y="2131315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865" name="Groupe 536"/>
                <p:cNvGrpSpPr/>
                <p:nvPr/>
              </p:nvGrpSpPr>
              <p:grpSpPr>
                <a:xfrm>
                  <a:off x="1232332" y="3001191"/>
                  <a:ext cx="1080972" cy="299676"/>
                  <a:chOff x="1232332" y="2125696"/>
                  <a:chExt cx="1080972" cy="299676"/>
                </a:xfrm>
              </p:grpSpPr>
              <p:grpSp>
                <p:nvGrpSpPr>
                  <p:cNvPr id="866" name="Groupe 537"/>
                  <p:cNvGrpSpPr/>
                  <p:nvPr/>
                </p:nvGrpSpPr>
                <p:grpSpPr>
                  <a:xfrm>
                    <a:off x="2016324" y="2212389"/>
                    <a:ext cx="71908" cy="45719"/>
                    <a:chOff x="1874632" y="2660068"/>
                    <a:chExt cx="71908" cy="45719"/>
                  </a:xfrm>
                </p:grpSpPr>
                <p:sp>
                  <p:nvSpPr>
                    <p:cNvPr id="897" name="Rectangle 896"/>
                    <p:cNvSpPr/>
                    <p:nvPr/>
                  </p:nvSpPr>
                  <p:spPr>
                    <a:xfrm>
                      <a:off x="1874682" y="2660068"/>
                      <a:ext cx="71858" cy="45719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898" name="Connecteur droit 897"/>
                    <p:cNvCxnSpPr/>
                    <p:nvPr/>
                  </p:nvCxnSpPr>
                  <p:spPr>
                    <a:xfrm>
                      <a:off x="1874632" y="2660350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9" name="Connecteur droit 898"/>
                    <p:cNvCxnSpPr/>
                    <p:nvPr/>
                  </p:nvCxnSpPr>
                  <p:spPr>
                    <a:xfrm>
                      <a:off x="1874632" y="2705787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67" name="Groupe 538"/>
                  <p:cNvGrpSpPr/>
                  <p:nvPr/>
                </p:nvGrpSpPr>
                <p:grpSpPr>
                  <a:xfrm>
                    <a:off x="1232332" y="2125696"/>
                    <a:ext cx="1080972" cy="299676"/>
                    <a:chOff x="1223628" y="2125696"/>
                    <a:chExt cx="1080972" cy="299676"/>
                  </a:xfrm>
                </p:grpSpPr>
                <p:grpSp>
                  <p:nvGrpSpPr>
                    <p:cNvPr id="868" name="Groupe 539"/>
                    <p:cNvGrpSpPr/>
                    <p:nvPr/>
                  </p:nvGrpSpPr>
                  <p:grpSpPr>
                    <a:xfrm>
                      <a:off x="2182204" y="2349801"/>
                      <a:ext cx="47356" cy="73324"/>
                      <a:chOff x="839164" y="2318122"/>
                      <a:chExt cx="47356" cy="73324"/>
                    </a:xfrm>
                  </p:grpSpPr>
                  <p:sp>
                    <p:nvSpPr>
                      <p:cNvPr id="894" name="Rectangle 893"/>
                      <p:cNvSpPr/>
                      <p:nvPr/>
                    </p:nvSpPr>
                    <p:spPr>
                      <a:xfrm rot="5400000">
                        <a:off x="827732" y="2332657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95" name="Connecteur droit 894"/>
                      <p:cNvCxnSpPr/>
                      <p:nvPr/>
                    </p:nvCxnSpPr>
                    <p:spPr>
                      <a:xfrm flipH="1">
                        <a:off x="884205" y="2318122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96" name="Connecteur droit 895"/>
                      <p:cNvCxnSpPr/>
                      <p:nvPr/>
                    </p:nvCxnSpPr>
                    <p:spPr>
                      <a:xfrm>
                        <a:off x="839164" y="2318122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69" name="Groupe 540"/>
                    <p:cNvGrpSpPr/>
                    <p:nvPr/>
                  </p:nvGrpSpPr>
                  <p:grpSpPr>
                    <a:xfrm>
                      <a:off x="1884634" y="2348880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891" name="Rectangle 890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92" name="Connecteur droit 891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93" name="Connecteur droit 892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70" name="Groupe 541"/>
                    <p:cNvGrpSpPr/>
                    <p:nvPr/>
                  </p:nvGrpSpPr>
                  <p:grpSpPr>
                    <a:xfrm>
                      <a:off x="1590066" y="2352048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888" name="Rectangle 887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89" name="Connecteur droit 888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90" name="Connecteur droit 889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71" name="Groupe 542"/>
                    <p:cNvGrpSpPr/>
                    <p:nvPr/>
                  </p:nvGrpSpPr>
                  <p:grpSpPr>
                    <a:xfrm>
                      <a:off x="1305259" y="2343261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885" name="Rectangle 884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86" name="Connecteur droit 885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87" name="Connecteur droit 886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72" name="Groupe 543"/>
                    <p:cNvGrpSpPr/>
                    <p:nvPr/>
                  </p:nvGrpSpPr>
                  <p:grpSpPr>
                    <a:xfrm>
                      <a:off x="1223628" y="2125696"/>
                      <a:ext cx="1080972" cy="217565"/>
                      <a:chOff x="1223628" y="2131315"/>
                      <a:chExt cx="1080972" cy="217565"/>
                    </a:xfrm>
                  </p:grpSpPr>
                  <p:grpSp>
                    <p:nvGrpSpPr>
                      <p:cNvPr id="873" name="Groupe 544"/>
                      <p:cNvGrpSpPr/>
                      <p:nvPr/>
                    </p:nvGrpSpPr>
                    <p:grpSpPr>
                      <a:xfrm>
                        <a:off x="1725775" y="2216690"/>
                        <a:ext cx="71908" cy="45719"/>
                        <a:chOff x="3059832" y="2402328"/>
                        <a:chExt cx="576461" cy="90568"/>
                      </a:xfrm>
                    </p:grpSpPr>
                    <p:sp>
                      <p:nvSpPr>
                        <p:cNvPr id="882" name="Rectangle 881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883" name="Connecteur droit 882"/>
                        <p:cNvCxnSpPr/>
                        <p:nvPr/>
                      </p:nvCxnSpPr>
                      <p:spPr>
                        <a:xfrm>
                          <a:off x="3059832" y="240288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84" name="Connecteur droit 883"/>
                        <p:cNvCxnSpPr/>
                        <p:nvPr/>
                      </p:nvCxnSpPr>
                      <p:spPr>
                        <a:xfrm>
                          <a:off x="3059832" y="249289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874" name="Groupe 545"/>
                      <p:cNvGrpSpPr/>
                      <p:nvPr/>
                    </p:nvGrpSpPr>
                    <p:grpSpPr>
                      <a:xfrm>
                        <a:off x="1433774" y="2216691"/>
                        <a:ext cx="71908" cy="45719"/>
                        <a:chOff x="3059832" y="2402328"/>
                        <a:chExt cx="576461" cy="90568"/>
                      </a:xfrm>
                    </p:grpSpPr>
                    <p:sp>
                      <p:nvSpPr>
                        <p:cNvPr id="879" name="Rectangle 878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880" name="Connecteur droit 879"/>
                        <p:cNvCxnSpPr/>
                        <p:nvPr/>
                      </p:nvCxnSpPr>
                      <p:spPr>
                        <a:xfrm>
                          <a:off x="3059832" y="240288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81" name="Connecteur droit 880"/>
                        <p:cNvCxnSpPr/>
                        <p:nvPr/>
                      </p:nvCxnSpPr>
                      <p:spPr>
                        <a:xfrm>
                          <a:off x="3059832" y="249289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875" name="Rectangle 874"/>
                      <p:cNvSpPr/>
                      <p:nvPr/>
                    </p:nvSpPr>
                    <p:spPr>
                      <a:xfrm>
                        <a:off x="1223628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76" name="Rectangle 875"/>
                      <p:cNvSpPr/>
                      <p:nvPr/>
                    </p:nvSpPr>
                    <p:spPr>
                      <a:xfrm>
                        <a:off x="1505732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77" name="Rectangle 876"/>
                      <p:cNvSpPr/>
                      <p:nvPr/>
                    </p:nvSpPr>
                    <p:spPr>
                      <a:xfrm>
                        <a:off x="1800300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78" name="Rectangle 877"/>
                      <p:cNvSpPr/>
                      <p:nvPr/>
                    </p:nvSpPr>
                    <p:spPr>
                      <a:xfrm>
                        <a:off x="2088576" y="2131315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</p:grpSp>
          </p:grpSp>
          <p:grpSp>
            <p:nvGrpSpPr>
              <p:cNvPr id="810" name="Groupe 481"/>
              <p:cNvGrpSpPr/>
              <p:nvPr/>
            </p:nvGrpSpPr>
            <p:grpSpPr>
              <a:xfrm>
                <a:off x="1226504" y="3299327"/>
                <a:ext cx="1095788" cy="519286"/>
                <a:chOff x="1222010" y="2701515"/>
                <a:chExt cx="1095788" cy="519286"/>
              </a:xfrm>
            </p:grpSpPr>
            <p:grpSp>
              <p:nvGrpSpPr>
                <p:cNvPr id="811" name="Groupe 482"/>
                <p:cNvGrpSpPr/>
                <p:nvPr/>
              </p:nvGrpSpPr>
              <p:grpSpPr>
                <a:xfrm>
                  <a:off x="1227123" y="2701515"/>
                  <a:ext cx="1090675" cy="299677"/>
                  <a:chOff x="1222629" y="2125696"/>
                  <a:chExt cx="1090675" cy="299677"/>
                </a:xfrm>
              </p:grpSpPr>
              <p:grpSp>
                <p:nvGrpSpPr>
                  <p:cNvPr id="830" name="Groupe 501"/>
                  <p:cNvGrpSpPr/>
                  <p:nvPr/>
                </p:nvGrpSpPr>
                <p:grpSpPr>
                  <a:xfrm>
                    <a:off x="2023591" y="2212389"/>
                    <a:ext cx="71908" cy="45719"/>
                    <a:chOff x="1881899" y="2660068"/>
                    <a:chExt cx="71908" cy="45719"/>
                  </a:xfrm>
                </p:grpSpPr>
                <p:sp>
                  <p:nvSpPr>
                    <p:cNvPr id="861" name="Rectangle 860"/>
                    <p:cNvSpPr/>
                    <p:nvPr/>
                  </p:nvSpPr>
                  <p:spPr>
                    <a:xfrm>
                      <a:off x="1881949" y="2660068"/>
                      <a:ext cx="71858" cy="45719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862" name="Connecteur droit 861"/>
                    <p:cNvCxnSpPr/>
                    <p:nvPr/>
                  </p:nvCxnSpPr>
                  <p:spPr>
                    <a:xfrm>
                      <a:off x="1881899" y="2660350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3" name="Connecteur droit 862"/>
                    <p:cNvCxnSpPr/>
                    <p:nvPr/>
                  </p:nvCxnSpPr>
                  <p:spPr>
                    <a:xfrm>
                      <a:off x="1881899" y="2705787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31" name="Groupe 502"/>
                  <p:cNvGrpSpPr/>
                  <p:nvPr/>
                </p:nvGrpSpPr>
                <p:grpSpPr>
                  <a:xfrm>
                    <a:off x="1222629" y="2125696"/>
                    <a:ext cx="1090675" cy="299677"/>
                    <a:chOff x="1213925" y="2125696"/>
                    <a:chExt cx="1090675" cy="299677"/>
                  </a:xfrm>
                </p:grpSpPr>
                <p:grpSp>
                  <p:nvGrpSpPr>
                    <p:cNvPr id="832" name="Groupe 503"/>
                    <p:cNvGrpSpPr/>
                    <p:nvPr/>
                  </p:nvGrpSpPr>
                  <p:grpSpPr>
                    <a:xfrm>
                      <a:off x="2175111" y="2347342"/>
                      <a:ext cx="47356" cy="73324"/>
                      <a:chOff x="832071" y="2315663"/>
                      <a:chExt cx="47356" cy="73324"/>
                    </a:xfrm>
                  </p:grpSpPr>
                  <p:sp>
                    <p:nvSpPr>
                      <p:cNvPr id="858" name="Rectangle 857"/>
                      <p:cNvSpPr/>
                      <p:nvPr/>
                    </p:nvSpPr>
                    <p:spPr>
                      <a:xfrm rot="5400000">
                        <a:off x="820639" y="2330198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59" name="Connecteur droit 858"/>
                      <p:cNvCxnSpPr/>
                      <p:nvPr/>
                    </p:nvCxnSpPr>
                    <p:spPr>
                      <a:xfrm flipH="1">
                        <a:off x="877112" y="2315663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60" name="Connecteur droit 859"/>
                      <p:cNvCxnSpPr/>
                      <p:nvPr/>
                    </p:nvCxnSpPr>
                    <p:spPr>
                      <a:xfrm>
                        <a:off x="832071" y="2315663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33" name="Groupe 504"/>
                    <p:cNvGrpSpPr/>
                    <p:nvPr/>
                  </p:nvGrpSpPr>
                  <p:grpSpPr>
                    <a:xfrm>
                      <a:off x="1884634" y="2348880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855" name="Rectangle 854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56" name="Connecteur droit 855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57" name="Connecteur droit 856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34" name="Groupe 505"/>
                    <p:cNvGrpSpPr/>
                    <p:nvPr/>
                  </p:nvGrpSpPr>
                  <p:grpSpPr>
                    <a:xfrm>
                      <a:off x="1590066" y="2352048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852" name="Rectangle 851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53" name="Connecteur droit 852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54" name="Connecteur droit 853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35" name="Groupe 506"/>
                    <p:cNvGrpSpPr/>
                    <p:nvPr/>
                  </p:nvGrpSpPr>
                  <p:grpSpPr>
                    <a:xfrm>
                      <a:off x="1305259" y="2352049"/>
                      <a:ext cx="47356" cy="73324"/>
                      <a:chOff x="818382" y="2322849"/>
                      <a:chExt cx="47356" cy="73324"/>
                    </a:xfrm>
                  </p:grpSpPr>
                  <p:sp>
                    <p:nvSpPr>
                      <p:cNvPr id="849" name="Rectangle 848"/>
                      <p:cNvSpPr/>
                      <p:nvPr/>
                    </p:nvSpPr>
                    <p:spPr>
                      <a:xfrm rot="5400000">
                        <a:off x="806950" y="2337384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50" name="Connecteur droit 849"/>
                      <p:cNvCxnSpPr/>
                      <p:nvPr/>
                    </p:nvCxnSpPr>
                    <p:spPr>
                      <a:xfrm flipH="1">
                        <a:off x="863423" y="2322849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51" name="Connecteur droit 850"/>
                      <p:cNvCxnSpPr/>
                      <p:nvPr/>
                    </p:nvCxnSpPr>
                    <p:spPr>
                      <a:xfrm>
                        <a:off x="818382" y="2322849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36" name="Groupe 507"/>
                    <p:cNvGrpSpPr/>
                    <p:nvPr/>
                  </p:nvGrpSpPr>
                  <p:grpSpPr>
                    <a:xfrm>
                      <a:off x="1213925" y="2125696"/>
                      <a:ext cx="1090675" cy="219667"/>
                      <a:chOff x="1213925" y="2131315"/>
                      <a:chExt cx="1090675" cy="219667"/>
                    </a:xfrm>
                  </p:grpSpPr>
                  <p:grpSp>
                    <p:nvGrpSpPr>
                      <p:cNvPr id="837" name="Groupe 508"/>
                      <p:cNvGrpSpPr/>
                      <p:nvPr/>
                    </p:nvGrpSpPr>
                    <p:grpSpPr>
                      <a:xfrm>
                        <a:off x="1708224" y="2216689"/>
                        <a:ext cx="89459" cy="47035"/>
                        <a:chOff x="2919131" y="2402328"/>
                        <a:chExt cx="717162" cy="93175"/>
                      </a:xfrm>
                    </p:grpSpPr>
                    <p:sp>
                      <p:nvSpPr>
                        <p:cNvPr id="846" name="Rectangle 845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847" name="Connecteur droit 846"/>
                        <p:cNvCxnSpPr/>
                        <p:nvPr/>
                      </p:nvCxnSpPr>
                      <p:spPr>
                        <a:xfrm>
                          <a:off x="2940111" y="2407479"/>
                          <a:ext cx="68113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48" name="Connecteur droit 847"/>
                        <p:cNvCxnSpPr/>
                        <p:nvPr/>
                      </p:nvCxnSpPr>
                      <p:spPr>
                        <a:xfrm>
                          <a:off x="2919131" y="2495503"/>
                          <a:ext cx="681135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838" name="Groupe 509"/>
                      <p:cNvGrpSpPr/>
                      <p:nvPr/>
                    </p:nvGrpSpPr>
                    <p:grpSpPr>
                      <a:xfrm>
                        <a:off x="1433774" y="2216691"/>
                        <a:ext cx="71908" cy="45719"/>
                        <a:chOff x="3059832" y="2402328"/>
                        <a:chExt cx="576461" cy="90568"/>
                      </a:xfrm>
                    </p:grpSpPr>
                    <p:sp>
                      <p:nvSpPr>
                        <p:cNvPr id="843" name="Rectangle 842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844" name="Connecteur droit 843"/>
                        <p:cNvCxnSpPr/>
                        <p:nvPr/>
                      </p:nvCxnSpPr>
                      <p:spPr>
                        <a:xfrm>
                          <a:off x="3059832" y="240288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45" name="Connecteur droit 844"/>
                        <p:cNvCxnSpPr/>
                        <p:nvPr/>
                      </p:nvCxnSpPr>
                      <p:spPr>
                        <a:xfrm>
                          <a:off x="3059832" y="249289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839" name="Rectangle 838"/>
                      <p:cNvSpPr/>
                      <p:nvPr/>
                    </p:nvSpPr>
                    <p:spPr>
                      <a:xfrm>
                        <a:off x="1213925" y="2134958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40" name="Rectangle 839"/>
                      <p:cNvSpPr/>
                      <p:nvPr/>
                    </p:nvSpPr>
                    <p:spPr>
                      <a:xfrm>
                        <a:off x="1496644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41" name="Rectangle 840"/>
                      <p:cNvSpPr/>
                      <p:nvPr/>
                    </p:nvSpPr>
                    <p:spPr>
                      <a:xfrm>
                        <a:off x="1800300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42" name="Rectangle 841"/>
                      <p:cNvSpPr/>
                      <p:nvPr/>
                    </p:nvSpPr>
                    <p:spPr>
                      <a:xfrm>
                        <a:off x="2088576" y="2131315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812" name="Groupe 483"/>
                <p:cNvGrpSpPr/>
                <p:nvPr/>
              </p:nvGrpSpPr>
              <p:grpSpPr>
                <a:xfrm>
                  <a:off x="1222010" y="3001191"/>
                  <a:ext cx="1091294" cy="219610"/>
                  <a:chOff x="1222010" y="2125696"/>
                  <a:chExt cx="1091294" cy="219610"/>
                </a:xfrm>
              </p:grpSpPr>
              <p:grpSp>
                <p:nvGrpSpPr>
                  <p:cNvPr id="813" name="Groupe 484"/>
                  <p:cNvGrpSpPr/>
                  <p:nvPr/>
                </p:nvGrpSpPr>
                <p:grpSpPr>
                  <a:xfrm>
                    <a:off x="2016324" y="2212389"/>
                    <a:ext cx="71908" cy="45719"/>
                    <a:chOff x="1874632" y="2660068"/>
                    <a:chExt cx="71908" cy="45719"/>
                  </a:xfrm>
                </p:grpSpPr>
                <p:sp>
                  <p:nvSpPr>
                    <p:cNvPr id="827" name="Rectangle 826"/>
                    <p:cNvSpPr/>
                    <p:nvPr/>
                  </p:nvSpPr>
                  <p:spPr>
                    <a:xfrm>
                      <a:off x="1874682" y="2660068"/>
                      <a:ext cx="71858" cy="45719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828" name="Connecteur droit 827"/>
                    <p:cNvCxnSpPr/>
                    <p:nvPr/>
                  </p:nvCxnSpPr>
                  <p:spPr>
                    <a:xfrm>
                      <a:off x="1874632" y="2660350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9" name="Connecteur droit 828"/>
                    <p:cNvCxnSpPr/>
                    <p:nvPr/>
                  </p:nvCxnSpPr>
                  <p:spPr>
                    <a:xfrm>
                      <a:off x="1874632" y="2705787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14" name="Groupe 485"/>
                  <p:cNvGrpSpPr/>
                  <p:nvPr/>
                </p:nvGrpSpPr>
                <p:grpSpPr>
                  <a:xfrm>
                    <a:off x="1222010" y="2125696"/>
                    <a:ext cx="1091294" cy="219610"/>
                    <a:chOff x="1213306" y="2131315"/>
                    <a:chExt cx="1091294" cy="219610"/>
                  </a:xfrm>
                </p:grpSpPr>
                <p:grpSp>
                  <p:nvGrpSpPr>
                    <p:cNvPr id="815" name="Groupe 486"/>
                    <p:cNvGrpSpPr/>
                    <p:nvPr/>
                  </p:nvGrpSpPr>
                  <p:grpSpPr>
                    <a:xfrm>
                      <a:off x="1725775" y="2216690"/>
                      <a:ext cx="71908" cy="45719"/>
                      <a:chOff x="3059832" y="2402328"/>
                      <a:chExt cx="576461" cy="90568"/>
                    </a:xfrm>
                  </p:grpSpPr>
                  <p:sp>
                    <p:nvSpPr>
                      <p:cNvPr id="824" name="Rectangle 823"/>
                      <p:cNvSpPr/>
                      <p:nvPr/>
                    </p:nvSpPr>
                    <p:spPr>
                      <a:xfrm>
                        <a:off x="3060229" y="2402328"/>
                        <a:ext cx="576064" cy="90568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25" name="Connecteur droit 824"/>
                      <p:cNvCxnSpPr/>
                      <p:nvPr/>
                    </p:nvCxnSpPr>
                    <p:spPr>
                      <a:xfrm>
                        <a:off x="3059832" y="2402886"/>
                        <a:ext cx="576064" cy="0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6" name="Connecteur droit 825"/>
                      <p:cNvCxnSpPr/>
                      <p:nvPr/>
                    </p:nvCxnSpPr>
                    <p:spPr>
                      <a:xfrm>
                        <a:off x="3059832" y="2492896"/>
                        <a:ext cx="576064" cy="0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16" name="Groupe 487"/>
                    <p:cNvGrpSpPr/>
                    <p:nvPr/>
                  </p:nvGrpSpPr>
                  <p:grpSpPr>
                    <a:xfrm>
                      <a:off x="1433774" y="2216691"/>
                      <a:ext cx="71908" cy="45719"/>
                      <a:chOff x="3059832" y="2402328"/>
                      <a:chExt cx="576461" cy="90568"/>
                    </a:xfrm>
                  </p:grpSpPr>
                  <p:sp>
                    <p:nvSpPr>
                      <p:cNvPr id="821" name="Rectangle 820"/>
                      <p:cNvSpPr/>
                      <p:nvPr/>
                    </p:nvSpPr>
                    <p:spPr>
                      <a:xfrm>
                        <a:off x="3060229" y="2402328"/>
                        <a:ext cx="576064" cy="90568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22" name="Connecteur droit 821"/>
                      <p:cNvCxnSpPr/>
                      <p:nvPr/>
                    </p:nvCxnSpPr>
                    <p:spPr>
                      <a:xfrm>
                        <a:off x="3059832" y="2402886"/>
                        <a:ext cx="576064" cy="0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3" name="Connecteur droit 822"/>
                      <p:cNvCxnSpPr/>
                      <p:nvPr/>
                    </p:nvCxnSpPr>
                    <p:spPr>
                      <a:xfrm>
                        <a:off x="3059832" y="2492896"/>
                        <a:ext cx="576064" cy="0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817" name="Rectangle 816"/>
                    <p:cNvSpPr/>
                    <p:nvPr/>
                  </p:nvSpPr>
                  <p:spPr>
                    <a:xfrm>
                      <a:off x="1213306" y="2134901"/>
                      <a:ext cx="216024" cy="216024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18" name="Rectangle 817"/>
                    <p:cNvSpPr/>
                    <p:nvPr/>
                  </p:nvSpPr>
                  <p:spPr>
                    <a:xfrm>
                      <a:off x="1505732" y="2132856"/>
                      <a:ext cx="216024" cy="216024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19" name="Rectangle 818"/>
                    <p:cNvSpPr/>
                    <p:nvPr/>
                  </p:nvSpPr>
                  <p:spPr>
                    <a:xfrm>
                      <a:off x="1802681" y="2132856"/>
                      <a:ext cx="216024" cy="216024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20" name="Rectangle 819"/>
                    <p:cNvSpPr/>
                    <p:nvPr/>
                  </p:nvSpPr>
                  <p:spPr>
                    <a:xfrm>
                      <a:off x="2088576" y="2131315"/>
                      <a:ext cx="216024" cy="216024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792" name="Rectangle 791"/>
            <p:cNvSpPr/>
            <p:nvPr/>
          </p:nvSpPr>
          <p:spPr bwMode="auto">
            <a:xfrm>
              <a:off x="4898744" y="2622227"/>
              <a:ext cx="587149" cy="599140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93" name="Rectangle 792"/>
            <p:cNvSpPr/>
            <p:nvPr/>
          </p:nvSpPr>
          <p:spPr bwMode="auto">
            <a:xfrm>
              <a:off x="4898744" y="3251616"/>
              <a:ext cx="587149" cy="599140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94" name="Rectangle 793"/>
            <p:cNvSpPr/>
            <p:nvPr/>
          </p:nvSpPr>
          <p:spPr bwMode="auto">
            <a:xfrm>
              <a:off x="5521103" y="3251485"/>
              <a:ext cx="587149" cy="599140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95" name="Rectangle 794"/>
            <p:cNvSpPr/>
            <p:nvPr/>
          </p:nvSpPr>
          <p:spPr bwMode="auto">
            <a:xfrm>
              <a:off x="5514714" y="2621940"/>
              <a:ext cx="587149" cy="599140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796" name="Connecteur droit avec flèche 795"/>
            <p:cNvCxnSpPr/>
            <p:nvPr/>
          </p:nvCxnSpPr>
          <p:spPr bwMode="auto">
            <a:xfrm>
              <a:off x="4570663" y="3093243"/>
              <a:ext cx="328081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797" name="Groupe 698"/>
            <p:cNvGrpSpPr/>
            <p:nvPr/>
          </p:nvGrpSpPr>
          <p:grpSpPr>
            <a:xfrm>
              <a:off x="4333343" y="2889996"/>
              <a:ext cx="343540" cy="308410"/>
              <a:chOff x="4395257" y="2720126"/>
              <a:chExt cx="343540" cy="308410"/>
            </a:xfrm>
          </p:grpSpPr>
          <p:sp>
            <p:nvSpPr>
              <p:cNvPr id="807" name="ZoneTexte 806"/>
              <p:cNvSpPr txBox="1"/>
              <p:nvPr/>
            </p:nvSpPr>
            <p:spPr>
              <a:xfrm>
                <a:off x="4395257" y="2751537"/>
                <a:ext cx="2192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accent2"/>
                    </a:solidFill>
                  </a:rPr>
                  <a:t>C</a:t>
                </a:r>
                <a:endParaRPr lang="en-US" sz="105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808" name="ZoneTexte 807"/>
              <p:cNvSpPr txBox="1"/>
              <p:nvPr/>
            </p:nvSpPr>
            <p:spPr>
              <a:xfrm>
                <a:off x="4490291" y="2720126"/>
                <a:ext cx="24850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dirty="0" smtClean="0">
                    <a:solidFill>
                      <a:schemeClr val="accent2"/>
                    </a:solidFill>
                  </a:rPr>
                  <a:t>1</a:t>
                </a:r>
                <a:endParaRPr lang="en-US" sz="700" b="1" dirty="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798" name="Rectangle 797"/>
            <p:cNvSpPr/>
            <p:nvPr/>
          </p:nvSpPr>
          <p:spPr bwMode="auto">
            <a:xfrm>
              <a:off x="4784121" y="2551431"/>
              <a:ext cx="1421545" cy="1400369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799" name="Connecteur droit avec flèche 798"/>
            <p:cNvCxnSpPr/>
            <p:nvPr/>
          </p:nvCxnSpPr>
          <p:spPr bwMode="auto">
            <a:xfrm>
              <a:off x="4395257" y="2673886"/>
              <a:ext cx="38886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800" name="Groupe 699"/>
            <p:cNvGrpSpPr/>
            <p:nvPr/>
          </p:nvGrpSpPr>
          <p:grpSpPr>
            <a:xfrm>
              <a:off x="4137015" y="2480582"/>
              <a:ext cx="343540" cy="308410"/>
              <a:chOff x="4395257" y="2720126"/>
              <a:chExt cx="343540" cy="308410"/>
            </a:xfrm>
          </p:grpSpPr>
          <p:sp>
            <p:nvSpPr>
              <p:cNvPr id="805" name="ZoneTexte 804"/>
              <p:cNvSpPr txBox="1"/>
              <p:nvPr/>
            </p:nvSpPr>
            <p:spPr>
              <a:xfrm>
                <a:off x="4395257" y="2751537"/>
                <a:ext cx="2192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rgbClr val="FF0000"/>
                    </a:solidFill>
                  </a:rPr>
                  <a:t>C</a:t>
                </a:r>
                <a:endParaRPr lang="en-US" sz="105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06" name="ZoneTexte 805"/>
              <p:cNvSpPr txBox="1"/>
              <p:nvPr/>
            </p:nvSpPr>
            <p:spPr>
              <a:xfrm>
                <a:off x="4490291" y="2720126"/>
                <a:ext cx="24850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</p:grpSp>
        <p:cxnSp>
          <p:nvCxnSpPr>
            <p:cNvPr id="801" name="Connecteur droit avec flèche 800"/>
            <p:cNvCxnSpPr/>
            <p:nvPr/>
          </p:nvCxnSpPr>
          <p:spPr bwMode="auto">
            <a:xfrm>
              <a:off x="4698553" y="3696487"/>
              <a:ext cx="26595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802" name="Groupe 703"/>
            <p:cNvGrpSpPr/>
            <p:nvPr/>
          </p:nvGrpSpPr>
          <p:grpSpPr>
            <a:xfrm>
              <a:off x="4446410" y="3494816"/>
              <a:ext cx="358150" cy="307585"/>
              <a:chOff x="4380647" y="2720126"/>
              <a:chExt cx="358150" cy="307585"/>
            </a:xfrm>
          </p:grpSpPr>
          <p:sp>
            <p:nvSpPr>
              <p:cNvPr id="803" name="ZoneTexte 802"/>
              <p:cNvSpPr txBox="1"/>
              <p:nvPr/>
            </p:nvSpPr>
            <p:spPr>
              <a:xfrm>
                <a:off x="4380647" y="2750712"/>
                <a:ext cx="2192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/>
                    </a:solidFill>
                  </a:rPr>
                  <a:t>C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4" name="ZoneTexte 803"/>
              <p:cNvSpPr txBox="1"/>
              <p:nvPr/>
            </p:nvSpPr>
            <p:spPr>
              <a:xfrm>
                <a:off x="4490291" y="2720126"/>
                <a:ext cx="24850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dirty="0" smtClean="0">
                    <a:solidFill>
                      <a:schemeClr val="tx1"/>
                    </a:solidFill>
                  </a:rPr>
                  <a:t>0</a:t>
                </a:r>
                <a:endParaRPr lang="en-US" sz="700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934" name="Rectangle 933"/>
          <p:cNvSpPr/>
          <p:nvPr/>
        </p:nvSpPr>
        <p:spPr>
          <a:xfrm>
            <a:off x="6524700" y="3857087"/>
            <a:ext cx="123888" cy="115707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35" name="Rectangle 934"/>
          <p:cNvSpPr/>
          <p:nvPr/>
        </p:nvSpPr>
        <p:spPr>
          <a:xfrm>
            <a:off x="6524700" y="4034879"/>
            <a:ext cx="123888" cy="115707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36" name="Rectangle 935"/>
          <p:cNvSpPr/>
          <p:nvPr/>
        </p:nvSpPr>
        <p:spPr>
          <a:xfrm>
            <a:off x="6524700" y="3679718"/>
            <a:ext cx="123888" cy="1157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37" name="ZoneTexte 936"/>
          <p:cNvSpPr txBox="1"/>
          <p:nvPr/>
        </p:nvSpPr>
        <p:spPr>
          <a:xfrm>
            <a:off x="6625172" y="3795425"/>
            <a:ext cx="1346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Active cluster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38" name="ZoneTexte 937"/>
          <p:cNvSpPr txBox="1"/>
          <p:nvPr/>
        </p:nvSpPr>
        <p:spPr>
          <a:xfrm>
            <a:off x="6616909" y="3977317"/>
            <a:ext cx="12307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Secure zone cluster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39" name="ZoneTexte 938"/>
          <p:cNvSpPr txBox="1"/>
          <p:nvPr/>
        </p:nvSpPr>
        <p:spPr>
          <a:xfrm>
            <a:off x="6627827" y="3633321"/>
            <a:ext cx="15637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Idle cluster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40" name="Rectangle 939"/>
          <p:cNvSpPr/>
          <p:nvPr/>
        </p:nvSpPr>
        <p:spPr>
          <a:xfrm>
            <a:off x="3001833" y="6396084"/>
            <a:ext cx="128482" cy="135452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1" name="Rectangle 940"/>
          <p:cNvSpPr/>
          <p:nvPr/>
        </p:nvSpPr>
        <p:spPr>
          <a:xfrm>
            <a:off x="3191693" y="6396083"/>
            <a:ext cx="152400" cy="135453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2" name="Rectangle 941"/>
          <p:cNvSpPr/>
          <p:nvPr/>
        </p:nvSpPr>
        <p:spPr>
          <a:xfrm>
            <a:off x="4215613" y="6396083"/>
            <a:ext cx="137321" cy="135453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3" name="Rectangle 942"/>
          <p:cNvSpPr/>
          <p:nvPr/>
        </p:nvSpPr>
        <p:spPr>
          <a:xfrm>
            <a:off x="3580263" y="4281123"/>
            <a:ext cx="200083" cy="209127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4" name="Rectangle 943"/>
          <p:cNvSpPr/>
          <p:nvPr/>
        </p:nvSpPr>
        <p:spPr>
          <a:xfrm>
            <a:off x="3575196" y="4580742"/>
            <a:ext cx="205150" cy="204707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5" name="Rectangle 944"/>
          <p:cNvSpPr/>
          <p:nvPr/>
        </p:nvSpPr>
        <p:spPr>
          <a:xfrm>
            <a:off x="3866953" y="4580742"/>
            <a:ext cx="202541" cy="204707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6" name="Rectangle 945"/>
          <p:cNvSpPr/>
          <p:nvPr/>
        </p:nvSpPr>
        <p:spPr>
          <a:xfrm>
            <a:off x="3866903" y="3990252"/>
            <a:ext cx="202591" cy="205116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7" name="Rectangle 946"/>
          <p:cNvSpPr/>
          <p:nvPr/>
        </p:nvSpPr>
        <p:spPr>
          <a:xfrm>
            <a:off x="3585482" y="3988831"/>
            <a:ext cx="200083" cy="209127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8" name="Rectangle 947"/>
          <p:cNvSpPr/>
          <p:nvPr/>
        </p:nvSpPr>
        <p:spPr>
          <a:xfrm>
            <a:off x="3866954" y="4274312"/>
            <a:ext cx="210484" cy="209127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9" name="Rectangle 948"/>
          <p:cNvSpPr/>
          <p:nvPr/>
        </p:nvSpPr>
        <p:spPr>
          <a:xfrm>
            <a:off x="2582093" y="6396084"/>
            <a:ext cx="138144" cy="130806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50" name="Rectangle 949"/>
          <p:cNvSpPr/>
          <p:nvPr/>
        </p:nvSpPr>
        <p:spPr>
          <a:xfrm>
            <a:off x="2787833" y="6384464"/>
            <a:ext cx="137852" cy="142426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51" name="Rectangle 950"/>
          <p:cNvSpPr/>
          <p:nvPr/>
        </p:nvSpPr>
        <p:spPr>
          <a:xfrm>
            <a:off x="4414130" y="6396084"/>
            <a:ext cx="128063" cy="135452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57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" grpId="0" animBg="1"/>
      <p:bldP spid="941" grpId="0" animBg="1"/>
      <p:bldP spid="942" grpId="0" animBg="1"/>
      <p:bldP spid="943" grpId="0" animBg="1"/>
      <p:bldP spid="947" grpId="0" animBg="1"/>
      <p:bldP spid="9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485777" y="971525"/>
            <a:ext cx="8609013" cy="490491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5pPr>
            <a:lvl6pPr marL="25146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6pPr>
            <a:lvl7pPr marL="29718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7pPr>
            <a:lvl8pPr marL="34290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8pPr>
            <a:lvl9pPr marL="3886200" indent="-228600" algn="ctr" defTabSz="45720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3560"/>
                </a:solidFill>
                <a:latin typeface="RubFlama" charset="0"/>
                <a:ea typeface="WenQuanYi Micro Hei" charset="0"/>
                <a:cs typeface="WenQuanYi Micro Hei" charset="0"/>
              </a:defRPr>
            </a:lvl9pPr>
          </a:lstStyle>
          <a:p>
            <a:r>
              <a:rPr lang="en-US" sz="2400" b="1" kern="0" dirty="0" smtClean="0">
                <a:latin typeface="Calibri Light" panose="020F0302020204030204" pitchFamily="34" charset="0"/>
              </a:rPr>
              <a:t>Secure-enable mechanisms</a:t>
            </a:r>
            <a:endParaRPr lang="en-US" sz="2400" b="1" kern="0" dirty="0">
              <a:latin typeface="Calibri Light" panose="020F0302020204030204" pitchFamily="34" charset="0"/>
            </a:endParaRPr>
          </a:p>
          <a:p>
            <a:endParaRPr lang="en-US" b="1" kern="0" dirty="0">
              <a:latin typeface="Calibri Light" panose="020F0302020204030204" pitchFamily="34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85776" y="1691707"/>
            <a:ext cx="9072563" cy="1730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20" tIns="45711" rIns="91420" bIns="45711"/>
          <a:lstStyle>
            <a:lvl1pPr eaLnBrk="0" hangingPunct="0">
              <a:spcBef>
                <a:spcPts val="8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3560"/>
                </a:solidFill>
                <a:latin typeface="RubFlama Light" pitchFamily="2" charset="0"/>
                <a:ea typeface="WenQuanYi Micro Hei" charset="0"/>
                <a:cs typeface="WenQuanYi Micro Hei" charset="0"/>
              </a:defRPr>
            </a:lvl1pPr>
            <a:lvl2pPr marL="1200150" indent="-457200" eaLnBrk="0" hangingPunct="0">
              <a:spcBef>
                <a:spcPts val="77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1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2pPr>
            <a:lvl3pPr marL="1600200" indent="-457200" eaLnBrk="0" hangingPunct="0">
              <a:spcBef>
                <a:spcPts val="6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3pPr>
            <a:lvl4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4pPr>
            <a:lvl5pPr eaLnBrk="0" hangingPunct="0">
              <a:spcBef>
                <a:spcPts val="5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5720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3560"/>
                </a:solidFill>
                <a:latin typeface="Calibri" pitchFamily="34" charset="0"/>
                <a:ea typeface="WenQuanYi Micro Hei" charset="0"/>
                <a:cs typeface="WenQuanYi Micro Hei" charset="0"/>
              </a:defRPr>
            </a:lvl9pPr>
          </a:lstStyle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latin typeface="Calibri Light" panose="020F0302020204030204" pitchFamily="34" charset="0"/>
                <a:cs typeface="Arial" panose="020B0604020202020204" pitchFamily="34" charset="0"/>
              </a:rPr>
              <a:t>Isolated application -&gt; secure zone creation:</a:t>
            </a:r>
          </a:p>
          <a:p>
            <a:pPr marL="1485900" lvl="1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Static SZ size</a:t>
            </a:r>
          </a:p>
          <a:p>
            <a:pPr marL="1485900" lvl="1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Dynamic SZ size</a:t>
            </a:r>
          </a:p>
          <a:p>
            <a:pPr marL="1885950" lvl="2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6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1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700"/>
              </a:spcBef>
              <a:buClrTx/>
              <a:defRPr/>
            </a:pPr>
            <a:endParaRPr lang="en-US" altLang="en-US" sz="1800" b="1" dirty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85" name="Rectangle 684"/>
          <p:cNvSpPr/>
          <p:nvPr/>
        </p:nvSpPr>
        <p:spPr bwMode="auto">
          <a:xfrm flipH="1">
            <a:off x="2111354" y="3422647"/>
            <a:ext cx="6120680" cy="345103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86" name="ZoneTexte 685"/>
          <p:cNvSpPr txBox="1"/>
          <p:nvPr/>
        </p:nvSpPr>
        <p:spPr>
          <a:xfrm>
            <a:off x="6326196" y="5065721"/>
            <a:ext cx="23109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M </a:t>
            </a:r>
            <a:r>
              <a:rPr lang="en-US" sz="1000" dirty="0" smtClean="0"/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: Memory utilization rate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U   : Processor utilization </a:t>
            </a:r>
          </a:p>
          <a:p>
            <a:r>
              <a:rPr lang="en-US" sz="1000" dirty="0">
                <a:solidFill>
                  <a:schemeClr val="tx1"/>
                </a:solidFill>
              </a:rPr>
              <a:t>S   </a:t>
            </a:r>
            <a:r>
              <a:rPr lang="en-US" sz="1000" dirty="0" smtClean="0">
                <a:solidFill>
                  <a:schemeClr val="tx1"/>
                </a:solidFill>
              </a:rPr>
              <a:t>: </a:t>
            </a:r>
            <a:r>
              <a:rPr lang="en-US" sz="1000" dirty="0">
                <a:solidFill>
                  <a:schemeClr val="tx1"/>
                </a:solidFill>
              </a:rPr>
              <a:t>Secure zone </a:t>
            </a:r>
            <a:r>
              <a:rPr lang="en-US" sz="1000" dirty="0" smtClean="0">
                <a:solidFill>
                  <a:schemeClr val="tx1"/>
                </a:solidFill>
              </a:rPr>
              <a:t>dedicated</a:t>
            </a:r>
            <a:endParaRPr lang="en-US" sz="1050" dirty="0">
              <a:solidFill>
                <a:schemeClr val="tx1"/>
              </a:solidFill>
            </a:endParaRPr>
          </a:p>
        </p:txBody>
      </p:sp>
      <p:grpSp>
        <p:nvGrpSpPr>
          <p:cNvPr id="687" name="Groupe 686"/>
          <p:cNvGrpSpPr/>
          <p:nvPr/>
        </p:nvGrpSpPr>
        <p:grpSpPr>
          <a:xfrm>
            <a:off x="6111882" y="5565787"/>
            <a:ext cx="1778566" cy="975809"/>
            <a:chOff x="7787922" y="4487953"/>
            <a:chExt cx="1778566" cy="975809"/>
          </a:xfrm>
        </p:grpSpPr>
        <p:grpSp>
          <p:nvGrpSpPr>
            <p:cNvPr id="688" name="Groupe 223"/>
            <p:cNvGrpSpPr/>
            <p:nvPr/>
          </p:nvGrpSpPr>
          <p:grpSpPr>
            <a:xfrm>
              <a:off x="7787922" y="4487953"/>
              <a:ext cx="1778566" cy="975809"/>
              <a:chOff x="6674067" y="4556837"/>
              <a:chExt cx="1478320" cy="837473"/>
            </a:xfrm>
          </p:grpSpPr>
          <p:grpSp>
            <p:nvGrpSpPr>
              <p:cNvPr id="691" name="Groupe 24"/>
              <p:cNvGrpSpPr/>
              <p:nvPr/>
            </p:nvGrpSpPr>
            <p:grpSpPr>
              <a:xfrm>
                <a:off x="6996492" y="4893238"/>
                <a:ext cx="990895" cy="501072"/>
                <a:chOff x="7880614" y="2917390"/>
                <a:chExt cx="795842" cy="429529"/>
              </a:xfrm>
            </p:grpSpPr>
            <p:sp>
              <p:nvSpPr>
                <p:cNvPr id="713" name="Rectangle 712"/>
                <p:cNvSpPr/>
                <p:nvPr/>
              </p:nvSpPr>
              <p:spPr>
                <a:xfrm>
                  <a:off x="7880615" y="2924945"/>
                  <a:ext cx="795841" cy="42197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14" name="Connecteur droit 713"/>
                <p:cNvCxnSpPr/>
                <p:nvPr/>
              </p:nvCxnSpPr>
              <p:spPr>
                <a:xfrm>
                  <a:off x="7880614" y="3068960"/>
                  <a:ext cx="79584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5" name="Connecteur droit 714"/>
                <p:cNvCxnSpPr/>
                <p:nvPr/>
              </p:nvCxnSpPr>
              <p:spPr>
                <a:xfrm>
                  <a:off x="7880615" y="3212976"/>
                  <a:ext cx="795841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6" name="Connecteur droit 715"/>
                <p:cNvCxnSpPr/>
                <p:nvPr/>
              </p:nvCxnSpPr>
              <p:spPr>
                <a:xfrm>
                  <a:off x="8046243" y="2917390"/>
                  <a:ext cx="0" cy="42635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7" name="Connecteur droit 716"/>
                <p:cNvCxnSpPr/>
                <p:nvPr/>
              </p:nvCxnSpPr>
              <p:spPr>
                <a:xfrm>
                  <a:off x="8207010" y="2922851"/>
                  <a:ext cx="0" cy="42406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8" name="Connecteur droit 717"/>
                <p:cNvCxnSpPr/>
                <p:nvPr/>
              </p:nvCxnSpPr>
              <p:spPr>
                <a:xfrm>
                  <a:off x="8532440" y="2924945"/>
                  <a:ext cx="0" cy="42197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9" name="Connecteur droit 718"/>
                <p:cNvCxnSpPr/>
                <p:nvPr/>
              </p:nvCxnSpPr>
              <p:spPr>
                <a:xfrm>
                  <a:off x="8366818" y="2924945"/>
                  <a:ext cx="0" cy="41660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92" name="ZoneTexte 691"/>
              <p:cNvSpPr txBox="1"/>
              <p:nvPr/>
            </p:nvSpPr>
            <p:spPr>
              <a:xfrm>
                <a:off x="6989364" y="4880143"/>
                <a:ext cx="210273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M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3" name="ZoneTexte 692"/>
              <p:cNvSpPr txBox="1"/>
              <p:nvPr/>
            </p:nvSpPr>
            <p:spPr>
              <a:xfrm>
                <a:off x="7205778" y="4875204"/>
                <a:ext cx="195224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M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4" name="ZoneTexte 693"/>
              <p:cNvSpPr txBox="1"/>
              <p:nvPr/>
            </p:nvSpPr>
            <p:spPr>
              <a:xfrm>
                <a:off x="7402884" y="4875204"/>
                <a:ext cx="188823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M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5" name="ZoneTexte 694"/>
              <p:cNvSpPr txBox="1"/>
              <p:nvPr/>
            </p:nvSpPr>
            <p:spPr>
              <a:xfrm>
                <a:off x="7603471" y="4880143"/>
                <a:ext cx="206214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M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6" name="ZoneTexte 695"/>
              <p:cNvSpPr txBox="1"/>
              <p:nvPr/>
            </p:nvSpPr>
            <p:spPr>
              <a:xfrm>
                <a:off x="7812108" y="4880143"/>
                <a:ext cx="171626" cy="184902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rgbClr val="FF0000"/>
                    </a:solidFill>
                  </a:rPr>
                  <a:t>M</a:t>
                </a:r>
                <a:endParaRPr lang="en-US" sz="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97" name="ZoneTexte 696"/>
              <p:cNvSpPr txBox="1"/>
              <p:nvPr/>
            </p:nvSpPr>
            <p:spPr>
              <a:xfrm>
                <a:off x="7002519" y="5045587"/>
                <a:ext cx="191165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U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8" name="ZoneTexte 697"/>
              <p:cNvSpPr txBox="1"/>
              <p:nvPr/>
            </p:nvSpPr>
            <p:spPr>
              <a:xfrm>
                <a:off x="7205779" y="5045586"/>
                <a:ext cx="189146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U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9" name="ZoneTexte 698"/>
              <p:cNvSpPr txBox="1"/>
              <p:nvPr/>
            </p:nvSpPr>
            <p:spPr>
              <a:xfrm>
                <a:off x="7410645" y="5042406"/>
                <a:ext cx="181062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U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0" name="ZoneTexte 699"/>
              <p:cNvSpPr txBox="1"/>
              <p:nvPr/>
            </p:nvSpPr>
            <p:spPr>
              <a:xfrm>
                <a:off x="7603471" y="5042406"/>
                <a:ext cx="191318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U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1" name="ZoneTexte 700"/>
              <p:cNvSpPr txBox="1"/>
              <p:nvPr/>
            </p:nvSpPr>
            <p:spPr>
              <a:xfrm>
                <a:off x="7812108" y="5045587"/>
                <a:ext cx="169405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rgbClr val="FF0000"/>
                    </a:solidFill>
                  </a:rPr>
                  <a:t>U</a:t>
                </a:r>
                <a:endParaRPr lang="en-US" sz="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02" name="ZoneTexte 701"/>
              <p:cNvSpPr txBox="1"/>
              <p:nvPr/>
            </p:nvSpPr>
            <p:spPr>
              <a:xfrm>
                <a:off x="7001918" y="5197456"/>
                <a:ext cx="196081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S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3" name="ZoneTexte 702"/>
              <p:cNvSpPr txBox="1"/>
              <p:nvPr/>
            </p:nvSpPr>
            <p:spPr>
              <a:xfrm>
                <a:off x="7209313" y="5200426"/>
                <a:ext cx="190532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/>
                    </a:solidFill>
                  </a:rPr>
                  <a:t>S</a:t>
                </a:r>
              </a:p>
            </p:txBody>
          </p:sp>
          <p:sp>
            <p:nvSpPr>
              <p:cNvPr id="704" name="ZoneTexte 703"/>
              <p:cNvSpPr txBox="1"/>
              <p:nvPr/>
            </p:nvSpPr>
            <p:spPr>
              <a:xfrm>
                <a:off x="7410645" y="5200604"/>
                <a:ext cx="180217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S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5" name="ZoneTexte 704"/>
              <p:cNvSpPr txBox="1"/>
              <p:nvPr/>
            </p:nvSpPr>
            <p:spPr>
              <a:xfrm>
                <a:off x="7603471" y="5198649"/>
                <a:ext cx="191319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chemeClr val="tx1"/>
                    </a:solidFill>
                  </a:rPr>
                  <a:t>S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6" name="ZoneTexte 705"/>
              <p:cNvSpPr txBox="1"/>
              <p:nvPr/>
            </p:nvSpPr>
            <p:spPr>
              <a:xfrm>
                <a:off x="7810915" y="5201148"/>
                <a:ext cx="169405" cy="184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>
                    <a:solidFill>
                      <a:srgbClr val="FF0000"/>
                    </a:solidFill>
                  </a:rPr>
                  <a:t>S</a:t>
                </a:r>
                <a:endParaRPr lang="en-US" sz="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07" name="ZoneTexte 706"/>
              <p:cNvSpPr txBox="1"/>
              <p:nvPr/>
            </p:nvSpPr>
            <p:spPr>
              <a:xfrm>
                <a:off x="6963930" y="4702486"/>
                <a:ext cx="256199" cy="198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tx1"/>
                    </a:solidFill>
                  </a:rPr>
                  <a:t>c0</a:t>
                </a:r>
                <a:endParaRPr 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8" name="ZoneTexte 707"/>
              <p:cNvSpPr txBox="1"/>
              <p:nvPr/>
            </p:nvSpPr>
            <p:spPr>
              <a:xfrm>
                <a:off x="7364752" y="4709565"/>
                <a:ext cx="255030" cy="198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tx1"/>
                    </a:solidFill>
                  </a:rPr>
                  <a:t>c2</a:t>
                </a:r>
                <a:endParaRPr 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9" name="ZoneTexte 708"/>
              <p:cNvSpPr txBox="1"/>
              <p:nvPr/>
            </p:nvSpPr>
            <p:spPr>
              <a:xfrm>
                <a:off x="7755844" y="4701503"/>
                <a:ext cx="396543" cy="198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tx1"/>
                    </a:solidFill>
                  </a:rPr>
                  <a:t>total</a:t>
                </a:r>
                <a:endParaRPr lang="en-US" sz="9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10" name="Groupe 57"/>
              <p:cNvGrpSpPr/>
              <p:nvPr/>
            </p:nvGrpSpPr>
            <p:grpSpPr>
              <a:xfrm>
                <a:off x="6674067" y="4556837"/>
                <a:ext cx="379789" cy="349657"/>
                <a:chOff x="7596337" y="2628342"/>
                <a:chExt cx="312489" cy="299733"/>
              </a:xfrm>
            </p:grpSpPr>
            <p:sp>
              <p:nvSpPr>
                <p:cNvPr id="711" name="ZoneTexte 710"/>
                <p:cNvSpPr txBox="1"/>
                <p:nvPr/>
              </p:nvSpPr>
              <p:spPr>
                <a:xfrm>
                  <a:off x="7596337" y="2664242"/>
                  <a:ext cx="219784" cy="2638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/>
                    <a:t>C</a:t>
                  </a:r>
                  <a:endParaRPr lang="en-US" b="1" dirty="0"/>
                </a:p>
              </p:txBody>
            </p:sp>
            <p:sp>
              <p:nvSpPr>
                <p:cNvPr id="712" name="ZoneTexte 711"/>
                <p:cNvSpPr txBox="1"/>
                <p:nvPr/>
              </p:nvSpPr>
              <p:spPr>
                <a:xfrm>
                  <a:off x="7747882" y="2628342"/>
                  <a:ext cx="160944" cy="1978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b="1" dirty="0" smtClean="0"/>
                    <a:t>0</a:t>
                  </a:r>
                  <a:endParaRPr lang="en-US" b="1" dirty="0"/>
                </a:p>
              </p:txBody>
            </p:sp>
          </p:grpSp>
        </p:grpSp>
        <p:sp>
          <p:nvSpPr>
            <p:cNvPr id="689" name="ZoneTexte 688"/>
            <p:cNvSpPr txBox="1"/>
            <p:nvPr/>
          </p:nvSpPr>
          <p:spPr>
            <a:xfrm>
              <a:off x="8396902" y="4659359"/>
              <a:ext cx="30823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c1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690" name="ZoneTexte 689"/>
            <p:cNvSpPr txBox="1"/>
            <p:nvPr/>
          </p:nvSpPr>
          <p:spPr>
            <a:xfrm>
              <a:off x="8870397" y="4664533"/>
              <a:ext cx="30682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c3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20" name="Groupe 719"/>
          <p:cNvGrpSpPr/>
          <p:nvPr/>
        </p:nvGrpSpPr>
        <p:grpSpPr>
          <a:xfrm>
            <a:off x="2327378" y="5128017"/>
            <a:ext cx="3998818" cy="1609178"/>
            <a:chOff x="3744168" y="4266421"/>
            <a:chExt cx="3998818" cy="1609178"/>
          </a:xfrm>
        </p:grpSpPr>
        <p:grpSp>
          <p:nvGrpSpPr>
            <p:cNvPr id="721" name="Groupe 119"/>
            <p:cNvGrpSpPr/>
            <p:nvPr/>
          </p:nvGrpSpPr>
          <p:grpSpPr>
            <a:xfrm>
              <a:off x="3744168" y="4266421"/>
              <a:ext cx="3998818" cy="1403518"/>
              <a:chOff x="2256845" y="4545762"/>
              <a:chExt cx="3998818" cy="1403518"/>
            </a:xfrm>
          </p:grpSpPr>
          <p:cxnSp>
            <p:nvCxnSpPr>
              <p:cNvPr id="726" name="Connecteur droit 725"/>
              <p:cNvCxnSpPr/>
              <p:nvPr/>
            </p:nvCxnSpPr>
            <p:spPr>
              <a:xfrm rot="10800000" flipV="1">
                <a:off x="5424003" y="4554904"/>
                <a:ext cx="831660" cy="804546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7" name="Connecteur droit 726"/>
              <p:cNvCxnSpPr/>
              <p:nvPr/>
            </p:nvCxnSpPr>
            <p:spPr>
              <a:xfrm flipH="1" flipV="1">
                <a:off x="5424028" y="5531856"/>
                <a:ext cx="808273" cy="34231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28" name="Groupe 118"/>
              <p:cNvGrpSpPr/>
              <p:nvPr/>
            </p:nvGrpSpPr>
            <p:grpSpPr>
              <a:xfrm>
                <a:off x="2256845" y="4545762"/>
                <a:ext cx="3437532" cy="1403518"/>
                <a:chOff x="1905000" y="4100069"/>
                <a:chExt cx="3437532" cy="1403518"/>
              </a:xfrm>
            </p:grpSpPr>
            <p:cxnSp>
              <p:nvCxnSpPr>
                <p:cNvPr id="729" name="Connecteur droit 728"/>
                <p:cNvCxnSpPr>
                  <a:stCxn id="779" idx="0"/>
                  <a:endCxn id="734" idx="2"/>
                </p:cNvCxnSpPr>
                <p:nvPr/>
              </p:nvCxnSpPr>
              <p:spPr bwMode="auto">
                <a:xfrm flipV="1">
                  <a:off x="2566237" y="4482842"/>
                  <a:ext cx="1183296" cy="442427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</p:spPr>
            </p:cxnSp>
            <p:cxnSp>
              <p:nvCxnSpPr>
                <p:cNvPr id="730" name="Connecteur droit 729"/>
                <p:cNvCxnSpPr>
                  <a:stCxn id="757" idx="0"/>
                  <a:endCxn id="734" idx="2"/>
                </p:cNvCxnSpPr>
                <p:nvPr/>
              </p:nvCxnSpPr>
              <p:spPr bwMode="auto">
                <a:xfrm flipH="1" flipV="1">
                  <a:off x="3749533" y="4482842"/>
                  <a:ext cx="1230626" cy="43872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</p:spPr>
            </p:cxnSp>
            <p:cxnSp>
              <p:nvCxnSpPr>
                <p:cNvPr id="731" name="Connecteur droit 730"/>
                <p:cNvCxnSpPr>
                  <a:stCxn id="756" idx="0"/>
                  <a:endCxn id="734" idx="2"/>
                </p:cNvCxnSpPr>
                <p:nvPr/>
              </p:nvCxnSpPr>
              <p:spPr bwMode="auto">
                <a:xfrm flipH="1" flipV="1">
                  <a:off x="3749533" y="4482842"/>
                  <a:ext cx="431310" cy="442427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</p:spPr>
            </p:cxnSp>
            <p:cxnSp>
              <p:nvCxnSpPr>
                <p:cNvPr id="732" name="Connecteur droit 731"/>
                <p:cNvCxnSpPr>
                  <a:stCxn id="778" idx="0"/>
                  <a:endCxn id="734" idx="2"/>
                </p:cNvCxnSpPr>
                <p:nvPr/>
              </p:nvCxnSpPr>
              <p:spPr bwMode="auto">
                <a:xfrm flipV="1">
                  <a:off x="3378322" y="4482842"/>
                  <a:ext cx="371211" cy="43787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</p:spPr>
            </p:cxnSp>
            <p:grpSp>
              <p:nvGrpSpPr>
                <p:cNvPr id="733" name="Groupe 89"/>
                <p:cNvGrpSpPr/>
                <p:nvPr/>
              </p:nvGrpSpPr>
              <p:grpSpPr>
                <a:xfrm>
                  <a:off x="2159715" y="4920718"/>
                  <a:ext cx="3182817" cy="582869"/>
                  <a:chOff x="2159715" y="4920718"/>
                  <a:chExt cx="3182817" cy="582869"/>
                </a:xfrm>
              </p:grpSpPr>
              <p:grpSp>
                <p:nvGrpSpPr>
                  <p:cNvPr id="744" name="Groupe 88"/>
                  <p:cNvGrpSpPr/>
                  <p:nvPr/>
                </p:nvGrpSpPr>
                <p:grpSpPr>
                  <a:xfrm>
                    <a:off x="2159715" y="4920718"/>
                    <a:ext cx="1574085" cy="582869"/>
                    <a:chOff x="2159715" y="4920718"/>
                    <a:chExt cx="1574085" cy="582869"/>
                  </a:xfrm>
                </p:grpSpPr>
                <p:sp>
                  <p:nvSpPr>
                    <p:cNvPr id="768" name="Rectangle 767"/>
                    <p:cNvSpPr/>
                    <p:nvPr/>
                  </p:nvSpPr>
                  <p:spPr bwMode="auto">
                    <a:xfrm>
                      <a:off x="2971800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69" name="Rectangle 768"/>
                    <p:cNvSpPr/>
                    <p:nvPr/>
                  </p:nvSpPr>
                  <p:spPr bwMode="auto">
                    <a:xfrm>
                      <a:off x="3177540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70" name="Rectangle 769"/>
                    <p:cNvSpPr/>
                    <p:nvPr/>
                  </p:nvSpPr>
                  <p:spPr bwMode="auto">
                    <a:xfrm>
                      <a:off x="3378322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71" name="Rectangle 770"/>
                    <p:cNvSpPr/>
                    <p:nvPr/>
                  </p:nvSpPr>
                  <p:spPr bwMode="auto">
                    <a:xfrm>
                      <a:off x="3581400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72" name="Rectangle 771"/>
                    <p:cNvSpPr/>
                    <p:nvPr/>
                  </p:nvSpPr>
                  <p:spPr bwMode="auto">
                    <a:xfrm>
                      <a:off x="2159715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73" name="Rectangle 772"/>
                    <p:cNvSpPr/>
                    <p:nvPr/>
                  </p:nvSpPr>
                  <p:spPr bwMode="auto">
                    <a:xfrm>
                      <a:off x="2365455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74" name="Rectangle 773"/>
                    <p:cNvSpPr/>
                    <p:nvPr/>
                  </p:nvSpPr>
                  <p:spPr bwMode="auto">
                    <a:xfrm>
                      <a:off x="2566237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75" name="Rectangle 774"/>
                    <p:cNvSpPr/>
                    <p:nvPr/>
                  </p:nvSpPr>
                  <p:spPr bwMode="auto">
                    <a:xfrm>
                      <a:off x="2769315" y="5356515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grpSp>
                  <p:nvGrpSpPr>
                    <p:cNvPr id="776" name="Groupe 85"/>
                    <p:cNvGrpSpPr/>
                    <p:nvPr/>
                  </p:nvGrpSpPr>
                  <p:grpSpPr>
                    <a:xfrm>
                      <a:off x="2235915" y="5072341"/>
                      <a:ext cx="609600" cy="284174"/>
                      <a:chOff x="2235915" y="5072341"/>
                      <a:chExt cx="609600" cy="284174"/>
                    </a:xfrm>
                  </p:grpSpPr>
                  <p:grpSp>
                    <p:nvGrpSpPr>
                      <p:cNvPr id="785" name="Groupe 84"/>
                      <p:cNvGrpSpPr/>
                      <p:nvPr/>
                    </p:nvGrpSpPr>
                    <p:grpSpPr>
                      <a:xfrm>
                        <a:off x="2235915" y="5072341"/>
                        <a:ext cx="406522" cy="284174"/>
                        <a:chOff x="2235915" y="5072341"/>
                        <a:chExt cx="406522" cy="284174"/>
                      </a:xfrm>
                    </p:grpSpPr>
                    <p:cxnSp>
                      <p:nvCxnSpPr>
                        <p:cNvPr id="787" name="Connecteur droit 786"/>
                        <p:cNvCxnSpPr>
                          <a:stCxn id="779" idx="2"/>
                          <a:endCxn id="772" idx="0"/>
                        </p:cNvCxnSpPr>
                        <p:nvPr/>
                      </p:nvCxnSpPr>
                      <p:spPr bwMode="auto">
                        <a:xfrm flipH="1">
                          <a:off x="2235915" y="5072341"/>
                          <a:ext cx="33032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788" name="Connecteur droit 787"/>
                        <p:cNvCxnSpPr>
                          <a:stCxn id="779" idx="2"/>
                          <a:endCxn id="773" idx="0"/>
                        </p:cNvCxnSpPr>
                        <p:nvPr/>
                      </p:nvCxnSpPr>
                      <p:spPr bwMode="auto">
                        <a:xfrm flipH="1">
                          <a:off x="2441655" y="5072341"/>
                          <a:ext cx="12458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789" name="Connecteur droit 788"/>
                        <p:cNvCxnSpPr>
                          <a:stCxn id="779" idx="2"/>
                          <a:endCxn id="774" idx="0"/>
                        </p:cNvCxnSpPr>
                        <p:nvPr/>
                      </p:nvCxnSpPr>
                      <p:spPr bwMode="auto">
                        <a:xfrm>
                          <a:off x="2566237" y="5072341"/>
                          <a:ext cx="76200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</p:grpSp>
                  <p:cxnSp>
                    <p:nvCxnSpPr>
                      <p:cNvPr id="786" name="Connecteur droit 785"/>
                      <p:cNvCxnSpPr>
                        <a:stCxn id="779" idx="2"/>
                        <a:endCxn id="775" idx="0"/>
                      </p:cNvCxnSpPr>
                      <p:nvPr/>
                    </p:nvCxnSpPr>
                    <p:spPr bwMode="auto">
                      <a:xfrm>
                        <a:off x="2566237" y="5072341"/>
                        <a:ext cx="279278" cy="284174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lg" len="lg"/>
                      </a:ln>
                      <a:effectLst/>
                    </p:spPr>
                  </p:cxnSp>
                </p:grpSp>
                <p:grpSp>
                  <p:nvGrpSpPr>
                    <p:cNvPr id="777" name="Groupe 260"/>
                    <p:cNvGrpSpPr/>
                    <p:nvPr/>
                  </p:nvGrpSpPr>
                  <p:grpSpPr>
                    <a:xfrm>
                      <a:off x="3048000" y="5067790"/>
                      <a:ext cx="609600" cy="284174"/>
                      <a:chOff x="2235915" y="5072341"/>
                      <a:chExt cx="609600" cy="284174"/>
                    </a:xfrm>
                  </p:grpSpPr>
                  <p:grpSp>
                    <p:nvGrpSpPr>
                      <p:cNvPr id="780" name="Groupe 779"/>
                      <p:cNvGrpSpPr/>
                      <p:nvPr/>
                    </p:nvGrpSpPr>
                    <p:grpSpPr>
                      <a:xfrm>
                        <a:off x="2235915" y="5072341"/>
                        <a:ext cx="406522" cy="284174"/>
                        <a:chOff x="2235915" y="5072341"/>
                        <a:chExt cx="406522" cy="284174"/>
                      </a:xfrm>
                    </p:grpSpPr>
                    <p:cxnSp>
                      <p:nvCxnSpPr>
                        <p:cNvPr id="782" name="Connecteur droit 781"/>
                        <p:cNvCxnSpPr/>
                        <p:nvPr/>
                      </p:nvCxnSpPr>
                      <p:spPr bwMode="auto">
                        <a:xfrm flipH="1">
                          <a:off x="2235915" y="5072341"/>
                          <a:ext cx="33032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783" name="Connecteur droit 782"/>
                        <p:cNvCxnSpPr/>
                        <p:nvPr/>
                      </p:nvCxnSpPr>
                      <p:spPr bwMode="auto">
                        <a:xfrm flipH="1">
                          <a:off x="2441655" y="5072341"/>
                          <a:ext cx="12458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784" name="Connecteur droit 783"/>
                        <p:cNvCxnSpPr/>
                        <p:nvPr/>
                      </p:nvCxnSpPr>
                      <p:spPr bwMode="auto">
                        <a:xfrm>
                          <a:off x="2566237" y="5072341"/>
                          <a:ext cx="76200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</p:grpSp>
                  <p:cxnSp>
                    <p:nvCxnSpPr>
                      <p:cNvPr id="781" name="Connecteur droit 780"/>
                      <p:cNvCxnSpPr/>
                      <p:nvPr/>
                    </p:nvCxnSpPr>
                    <p:spPr bwMode="auto">
                      <a:xfrm>
                        <a:off x="2566237" y="5072341"/>
                        <a:ext cx="279278" cy="284174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lg" len="lg"/>
                      </a:ln>
                      <a:effectLst/>
                    </p:spPr>
                  </p:cxnSp>
                </p:grpSp>
                <p:sp>
                  <p:nvSpPr>
                    <p:cNvPr id="778" name="Rectangle 777"/>
                    <p:cNvSpPr/>
                    <p:nvPr/>
                  </p:nvSpPr>
                  <p:spPr bwMode="auto">
                    <a:xfrm>
                      <a:off x="3302122" y="4920718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79" name="Rectangle 778"/>
                    <p:cNvSpPr/>
                    <p:nvPr/>
                  </p:nvSpPr>
                  <p:spPr bwMode="auto">
                    <a:xfrm>
                      <a:off x="2490037" y="4925269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745" name="Groupe 87"/>
                  <p:cNvGrpSpPr/>
                  <p:nvPr/>
                </p:nvGrpSpPr>
                <p:grpSpPr>
                  <a:xfrm>
                    <a:off x="3780013" y="4921562"/>
                    <a:ext cx="1562519" cy="581756"/>
                    <a:chOff x="3979200" y="4921562"/>
                    <a:chExt cx="1562519" cy="581756"/>
                  </a:xfrm>
                </p:grpSpPr>
                <p:sp>
                  <p:nvSpPr>
                    <p:cNvPr id="746" name="Rectangle 745"/>
                    <p:cNvSpPr/>
                    <p:nvPr/>
                  </p:nvSpPr>
                  <p:spPr bwMode="auto">
                    <a:xfrm>
                      <a:off x="4585545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47" name="Rectangle 746"/>
                    <p:cNvSpPr/>
                    <p:nvPr/>
                  </p:nvSpPr>
                  <p:spPr bwMode="auto">
                    <a:xfrm>
                      <a:off x="4791285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48" name="Rectangle 747"/>
                    <p:cNvSpPr/>
                    <p:nvPr/>
                  </p:nvSpPr>
                  <p:spPr bwMode="auto">
                    <a:xfrm>
                      <a:off x="4992067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49" name="Rectangle 748"/>
                    <p:cNvSpPr/>
                    <p:nvPr/>
                  </p:nvSpPr>
                  <p:spPr bwMode="auto">
                    <a:xfrm>
                      <a:off x="5195145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50" name="Rectangle 749"/>
                    <p:cNvSpPr/>
                    <p:nvPr/>
                  </p:nvSpPr>
                  <p:spPr bwMode="auto">
                    <a:xfrm>
                      <a:off x="5389319" y="5355777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51" name="Rectangle 750"/>
                    <p:cNvSpPr/>
                    <p:nvPr/>
                  </p:nvSpPr>
                  <p:spPr bwMode="auto">
                    <a:xfrm>
                      <a:off x="3979200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52" name="Rectangle 751"/>
                    <p:cNvSpPr/>
                    <p:nvPr/>
                  </p:nvSpPr>
                  <p:spPr bwMode="auto">
                    <a:xfrm>
                      <a:off x="4179982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53" name="Rectangle 752"/>
                    <p:cNvSpPr/>
                    <p:nvPr/>
                  </p:nvSpPr>
                  <p:spPr bwMode="auto">
                    <a:xfrm>
                      <a:off x="4383060" y="5356246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grpSp>
                  <p:nvGrpSpPr>
                    <p:cNvPr id="754" name="Groupe 266"/>
                    <p:cNvGrpSpPr/>
                    <p:nvPr/>
                  </p:nvGrpSpPr>
                  <p:grpSpPr>
                    <a:xfrm>
                      <a:off x="4055400" y="5072341"/>
                      <a:ext cx="606345" cy="283905"/>
                      <a:chOff x="2239813" y="5072341"/>
                      <a:chExt cx="606345" cy="283905"/>
                    </a:xfrm>
                  </p:grpSpPr>
                  <p:grpSp>
                    <p:nvGrpSpPr>
                      <p:cNvPr id="763" name="Groupe 267"/>
                      <p:cNvGrpSpPr/>
                      <p:nvPr/>
                    </p:nvGrpSpPr>
                    <p:grpSpPr>
                      <a:xfrm>
                        <a:off x="2239813" y="5072341"/>
                        <a:ext cx="403860" cy="283905"/>
                        <a:chOff x="2239813" y="5072341"/>
                        <a:chExt cx="403860" cy="283905"/>
                      </a:xfrm>
                    </p:grpSpPr>
                    <p:cxnSp>
                      <p:nvCxnSpPr>
                        <p:cNvPr id="765" name="Connecteur droit 764"/>
                        <p:cNvCxnSpPr>
                          <a:endCxn id="751" idx="0"/>
                        </p:cNvCxnSpPr>
                        <p:nvPr/>
                      </p:nvCxnSpPr>
                      <p:spPr bwMode="auto">
                        <a:xfrm flipH="1">
                          <a:off x="2239813" y="5072341"/>
                          <a:ext cx="326424" cy="283905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766" name="Connecteur droit 765"/>
                        <p:cNvCxnSpPr>
                          <a:endCxn id="752" idx="0"/>
                        </p:cNvCxnSpPr>
                        <p:nvPr/>
                      </p:nvCxnSpPr>
                      <p:spPr bwMode="auto">
                        <a:xfrm flipH="1">
                          <a:off x="2440595" y="5072341"/>
                          <a:ext cx="125642" cy="283905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767" name="Connecteur droit 766"/>
                        <p:cNvCxnSpPr>
                          <a:endCxn id="753" idx="0"/>
                        </p:cNvCxnSpPr>
                        <p:nvPr/>
                      </p:nvCxnSpPr>
                      <p:spPr bwMode="auto">
                        <a:xfrm>
                          <a:off x="2566237" y="5072341"/>
                          <a:ext cx="77436" cy="283905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</p:grpSp>
                  <p:cxnSp>
                    <p:nvCxnSpPr>
                      <p:cNvPr id="764" name="Connecteur droit 763"/>
                      <p:cNvCxnSpPr>
                        <a:endCxn id="746" idx="0"/>
                      </p:cNvCxnSpPr>
                      <p:nvPr/>
                    </p:nvCxnSpPr>
                    <p:spPr bwMode="auto">
                      <a:xfrm>
                        <a:off x="2566237" y="5072341"/>
                        <a:ext cx="279921" cy="283905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lg" len="lg"/>
                      </a:ln>
                      <a:effectLst/>
                    </p:spPr>
                  </p:cxnSp>
                </p:grpSp>
                <p:grpSp>
                  <p:nvGrpSpPr>
                    <p:cNvPr id="755" name="Groupe 273"/>
                    <p:cNvGrpSpPr/>
                    <p:nvPr/>
                  </p:nvGrpSpPr>
                  <p:grpSpPr>
                    <a:xfrm>
                      <a:off x="4847356" y="5061355"/>
                      <a:ext cx="609600" cy="284174"/>
                      <a:chOff x="2235915" y="5072341"/>
                      <a:chExt cx="609600" cy="284174"/>
                    </a:xfrm>
                  </p:grpSpPr>
                  <p:grpSp>
                    <p:nvGrpSpPr>
                      <p:cNvPr id="758" name="Groupe 274"/>
                      <p:cNvGrpSpPr/>
                      <p:nvPr/>
                    </p:nvGrpSpPr>
                    <p:grpSpPr>
                      <a:xfrm>
                        <a:off x="2235915" y="5072341"/>
                        <a:ext cx="406522" cy="284174"/>
                        <a:chOff x="2235915" y="5072341"/>
                        <a:chExt cx="406522" cy="284174"/>
                      </a:xfrm>
                    </p:grpSpPr>
                    <p:cxnSp>
                      <p:nvCxnSpPr>
                        <p:cNvPr id="760" name="Connecteur droit 759"/>
                        <p:cNvCxnSpPr/>
                        <p:nvPr/>
                      </p:nvCxnSpPr>
                      <p:spPr bwMode="auto">
                        <a:xfrm flipH="1">
                          <a:off x="2235915" y="5072341"/>
                          <a:ext cx="33032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761" name="Connecteur droit 760"/>
                        <p:cNvCxnSpPr/>
                        <p:nvPr/>
                      </p:nvCxnSpPr>
                      <p:spPr bwMode="auto">
                        <a:xfrm flipH="1">
                          <a:off x="2441655" y="5072341"/>
                          <a:ext cx="124582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  <p:cxnSp>
                      <p:nvCxnSpPr>
                        <p:cNvPr id="762" name="Connecteur droit 761"/>
                        <p:cNvCxnSpPr/>
                        <p:nvPr/>
                      </p:nvCxnSpPr>
                      <p:spPr bwMode="auto">
                        <a:xfrm>
                          <a:off x="2566237" y="5072341"/>
                          <a:ext cx="76200" cy="284174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lg" len="lg"/>
                        </a:ln>
                        <a:effectLst/>
                      </p:spPr>
                    </p:cxnSp>
                  </p:grpSp>
                  <p:cxnSp>
                    <p:nvCxnSpPr>
                      <p:cNvPr id="759" name="Connecteur droit 758"/>
                      <p:cNvCxnSpPr/>
                      <p:nvPr/>
                    </p:nvCxnSpPr>
                    <p:spPr bwMode="auto">
                      <a:xfrm>
                        <a:off x="2566237" y="5072341"/>
                        <a:ext cx="279278" cy="284174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lg" len="lg"/>
                      </a:ln>
                      <a:effectLst/>
                    </p:spPr>
                  </p:cxnSp>
                </p:grpSp>
                <p:sp>
                  <p:nvSpPr>
                    <p:cNvPr id="756" name="Rectangle 755"/>
                    <p:cNvSpPr/>
                    <p:nvPr/>
                  </p:nvSpPr>
                  <p:spPr bwMode="auto">
                    <a:xfrm>
                      <a:off x="4303830" y="4925269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757" name="Rectangle 756"/>
                    <p:cNvSpPr/>
                    <p:nvPr/>
                  </p:nvSpPr>
                  <p:spPr bwMode="auto">
                    <a:xfrm>
                      <a:off x="5103146" y="4921562"/>
                      <a:ext cx="152400" cy="147072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</p:grpSp>
            </p:grpSp>
            <p:sp>
              <p:nvSpPr>
                <p:cNvPr id="734" name="Rectangle 733"/>
                <p:cNvSpPr/>
                <p:nvPr/>
              </p:nvSpPr>
              <p:spPr bwMode="auto">
                <a:xfrm>
                  <a:off x="3673333" y="4335770"/>
                  <a:ext cx="152400" cy="147072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lg" len="lg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grpSp>
              <p:nvGrpSpPr>
                <p:cNvPr id="735" name="Groupe 301"/>
                <p:cNvGrpSpPr/>
                <p:nvPr/>
              </p:nvGrpSpPr>
              <p:grpSpPr>
                <a:xfrm>
                  <a:off x="3392157" y="4100069"/>
                  <a:ext cx="343540" cy="308410"/>
                  <a:chOff x="4395257" y="2720126"/>
                  <a:chExt cx="343540" cy="308410"/>
                </a:xfrm>
              </p:grpSpPr>
              <p:sp>
                <p:nvSpPr>
                  <p:cNvPr id="742" name="ZoneTexte 741"/>
                  <p:cNvSpPr txBox="1"/>
                  <p:nvPr/>
                </p:nvSpPr>
                <p:spPr>
                  <a:xfrm>
                    <a:off x="4395257" y="2751537"/>
                    <a:ext cx="21928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>
                        <a:solidFill>
                          <a:srgbClr val="FF0000"/>
                        </a:solidFill>
                      </a:rPr>
                      <a:t>C</a:t>
                    </a:r>
                    <a:endParaRPr lang="en-US" sz="105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743" name="ZoneTexte 742"/>
                  <p:cNvSpPr txBox="1"/>
                  <p:nvPr/>
                </p:nvSpPr>
                <p:spPr>
                  <a:xfrm>
                    <a:off x="4490291" y="2720126"/>
                    <a:ext cx="248506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700" b="1" dirty="0">
                        <a:solidFill>
                          <a:srgbClr val="FF0000"/>
                        </a:solidFill>
                      </a:rPr>
                      <a:t>2</a:t>
                    </a:r>
                  </a:p>
                </p:txBody>
              </p:sp>
            </p:grpSp>
            <p:grpSp>
              <p:nvGrpSpPr>
                <p:cNvPr id="736" name="Groupe 304"/>
                <p:cNvGrpSpPr/>
                <p:nvPr/>
              </p:nvGrpSpPr>
              <p:grpSpPr>
                <a:xfrm>
                  <a:off x="2235915" y="4698976"/>
                  <a:ext cx="343540" cy="308410"/>
                  <a:chOff x="4395257" y="2720126"/>
                  <a:chExt cx="343540" cy="308410"/>
                </a:xfrm>
              </p:grpSpPr>
              <p:sp>
                <p:nvSpPr>
                  <p:cNvPr id="740" name="ZoneTexte 739"/>
                  <p:cNvSpPr txBox="1"/>
                  <p:nvPr/>
                </p:nvSpPr>
                <p:spPr>
                  <a:xfrm>
                    <a:off x="4395257" y="2751537"/>
                    <a:ext cx="21928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>
                        <a:solidFill>
                          <a:schemeClr val="accent2"/>
                        </a:solidFill>
                      </a:rPr>
                      <a:t>C</a:t>
                    </a:r>
                    <a:endParaRPr lang="en-US" sz="1050" dirty="0">
                      <a:solidFill>
                        <a:schemeClr val="accent2"/>
                      </a:solidFill>
                    </a:endParaRPr>
                  </a:p>
                </p:txBody>
              </p:sp>
              <p:sp>
                <p:nvSpPr>
                  <p:cNvPr id="741" name="ZoneTexte 740"/>
                  <p:cNvSpPr txBox="1"/>
                  <p:nvPr/>
                </p:nvSpPr>
                <p:spPr>
                  <a:xfrm>
                    <a:off x="4490291" y="2720126"/>
                    <a:ext cx="248506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700" b="1" dirty="0" smtClean="0">
                        <a:solidFill>
                          <a:schemeClr val="accent2"/>
                        </a:solidFill>
                      </a:rPr>
                      <a:t>1</a:t>
                    </a:r>
                    <a:endParaRPr lang="en-US" sz="700" b="1" dirty="0">
                      <a:solidFill>
                        <a:schemeClr val="accent2"/>
                      </a:solidFill>
                    </a:endParaRPr>
                  </a:p>
                </p:txBody>
              </p:sp>
            </p:grpSp>
            <p:grpSp>
              <p:nvGrpSpPr>
                <p:cNvPr id="737" name="Groupe 308"/>
                <p:cNvGrpSpPr/>
                <p:nvPr/>
              </p:nvGrpSpPr>
              <p:grpSpPr>
                <a:xfrm>
                  <a:off x="1905000" y="5122865"/>
                  <a:ext cx="343540" cy="308410"/>
                  <a:chOff x="4395257" y="2720126"/>
                  <a:chExt cx="343540" cy="308410"/>
                </a:xfrm>
              </p:grpSpPr>
              <p:sp>
                <p:nvSpPr>
                  <p:cNvPr id="738" name="ZoneTexte 737"/>
                  <p:cNvSpPr txBox="1"/>
                  <p:nvPr/>
                </p:nvSpPr>
                <p:spPr>
                  <a:xfrm>
                    <a:off x="4395257" y="2751537"/>
                    <a:ext cx="21928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C</a:t>
                    </a:r>
                    <a:endParaRPr lang="en-US" sz="1050" dirty="0"/>
                  </a:p>
                </p:txBody>
              </p:sp>
              <p:sp>
                <p:nvSpPr>
                  <p:cNvPr id="739" name="ZoneTexte 738"/>
                  <p:cNvSpPr txBox="1"/>
                  <p:nvPr/>
                </p:nvSpPr>
                <p:spPr>
                  <a:xfrm>
                    <a:off x="4490291" y="2720126"/>
                    <a:ext cx="248506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700" b="1" dirty="0" smtClean="0"/>
                      <a:t>0</a:t>
                    </a:r>
                    <a:endParaRPr lang="en-US" sz="700" b="1" dirty="0"/>
                  </a:p>
                </p:txBody>
              </p:sp>
            </p:grpSp>
          </p:grpSp>
        </p:grpSp>
        <p:sp>
          <p:nvSpPr>
            <p:cNvPr id="722" name="ZoneTexte 721"/>
            <p:cNvSpPr txBox="1"/>
            <p:nvPr/>
          </p:nvSpPr>
          <p:spPr>
            <a:xfrm>
              <a:off x="6344265" y="5644767"/>
              <a:ext cx="30823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c0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723" name="ZoneTexte 722"/>
            <p:cNvSpPr txBox="1"/>
            <p:nvPr/>
          </p:nvSpPr>
          <p:spPr>
            <a:xfrm>
              <a:off x="6547288" y="5644767"/>
              <a:ext cx="30823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c1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724" name="ZoneTexte 723"/>
            <p:cNvSpPr txBox="1"/>
            <p:nvPr/>
          </p:nvSpPr>
          <p:spPr>
            <a:xfrm>
              <a:off x="6743127" y="5644767"/>
              <a:ext cx="30682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c2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725" name="ZoneTexte 724"/>
            <p:cNvSpPr txBox="1"/>
            <p:nvPr/>
          </p:nvSpPr>
          <p:spPr>
            <a:xfrm>
              <a:off x="6957298" y="5644496"/>
              <a:ext cx="30682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</a:rPr>
                <a:t>c3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90" name="Groupe 117"/>
          <p:cNvGrpSpPr/>
          <p:nvPr/>
        </p:nvGrpSpPr>
        <p:grpSpPr>
          <a:xfrm>
            <a:off x="2754098" y="3480811"/>
            <a:ext cx="2068651" cy="1471218"/>
            <a:chOff x="4137015" y="2480582"/>
            <a:chExt cx="2068651" cy="1471218"/>
          </a:xfrm>
        </p:grpSpPr>
        <p:grpSp>
          <p:nvGrpSpPr>
            <p:cNvPr id="791" name="Groupe 101"/>
            <p:cNvGrpSpPr/>
            <p:nvPr/>
          </p:nvGrpSpPr>
          <p:grpSpPr>
            <a:xfrm>
              <a:off x="4953000" y="2679439"/>
              <a:ext cx="1095788" cy="1117098"/>
              <a:chOff x="1226504" y="2701515"/>
              <a:chExt cx="1095788" cy="1117098"/>
            </a:xfrm>
          </p:grpSpPr>
          <p:grpSp>
            <p:nvGrpSpPr>
              <p:cNvPr id="809" name="Groupe 480"/>
              <p:cNvGrpSpPr/>
              <p:nvPr/>
            </p:nvGrpSpPr>
            <p:grpSpPr>
              <a:xfrm>
                <a:off x="1232332" y="2701515"/>
                <a:ext cx="1085466" cy="599352"/>
                <a:chOff x="1232332" y="2701515"/>
                <a:chExt cx="1085466" cy="599352"/>
              </a:xfrm>
            </p:grpSpPr>
            <p:grpSp>
              <p:nvGrpSpPr>
                <p:cNvPr id="864" name="Groupe 535"/>
                <p:cNvGrpSpPr/>
                <p:nvPr/>
              </p:nvGrpSpPr>
              <p:grpSpPr>
                <a:xfrm>
                  <a:off x="1236826" y="2701515"/>
                  <a:ext cx="1080972" cy="299677"/>
                  <a:chOff x="1232332" y="2125696"/>
                  <a:chExt cx="1080972" cy="299677"/>
                </a:xfrm>
              </p:grpSpPr>
              <p:grpSp>
                <p:nvGrpSpPr>
                  <p:cNvPr id="900" name="Groupe 571"/>
                  <p:cNvGrpSpPr/>
                  <p:nvPr/>
                </p:nvGrpSpPr>
                <p:grpSpPr>
                  <a:xfrm>
                    <a:off x="2016324" y="2212389"/>
                    <a:ext cx="71908" cy="45719"/>
                    <a:chOff x="1874632" y="2660068"/>
                    <a:chExt cx="71908" cy="45719"/>
                  </a:xfrm>
                </p:grpSpPr>
                <p:sp>
                  <p:nvSpPr>
                    <p:cNvPr id="931" name="Rectangle 930"/>
                    <p:cNvSpPr/>
                    <p:nvPr/>
                  </p:nvSpPr>
                  <p:spPr>
                    <a:xfrm>
                      <a:off x="1874682" y="2660068"/>
                      <a:ext cx="71858" cy="45719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932" name="Connecteur droit 931"/>
                    <p:cNvCxnSpPr/>
                    <p:nvPr/>
                  </p:nvCxnSpPr>
                  <p:spPr>
                    <a:xfrm>
                      <a:off x="1874632" y="2660350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3" name="Connecteur droit 932"/>
                    <p:cNvCxnSpPr/>
                    <p:nvPr/>
                  </p:nvCxnSpPr>
                  <p:spPr>
                    <a:xfrm>
                      <a:off x="1874632" y="2705787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01" name="Groupe 572"/>
                  <p:cNvGrpSpPr/>
                  <p:nvPr/>
                </p:nvGrpSpPr>
                <p:grpSpPr>
                  <a:xfrm>
                    <a:off x="1232332" y="2125696"/>
                    <a:ext cx="1080972" cy="299677"/>
                    <a:chOff x="1223628" y="2125696"/>
                    <a:chExt cx="1080972" cy="299677"/>
                  </a:xfrm>
                </p:grpSpPr>
                <p:grpSp>
                  <p:nvGrpSpPr>
                    <p:cNvPr id="902" name="Groupe 573"/>
                    <p:cNvGrpSpPr/>
                    <p:nvPr/>
                  </p:nvGrpSpPr>
                  <p:grpSpPr>
                    <a:xfrm>
                      <a:off x="2179888" y="2347341"/>
                      <a:ext cx="47356" cy="73324"/>
                      <a:chOff x="836848" y="2315662"/>
                      <a:chExt cx="47356" cy="73324"/>
                    </a:xfrm>
                  </p:grpSpPr>
                  <p:sp>
                    <p:nvSpPr>
                      <p:cNvPr id="928" name="Rectangle 927"/>
                      <p:cNvSpPr/>
                      <p:nvPr/>
                    </p:nvSpPr>
                    <p:spPr>
                      <a:xfrm rot="5400000">
                        <a:off x="825416" y="2330197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929" name="Connecteur droit 928"/>
                      <p:cNvCxnSpPr/>
                      <p:nvPr/>
                    </p:nvCxnSpPr>
                    <p:spPr>
                      <a:xfrm flipH="1">
                        <a:off x="881889" y="2315662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30" name="Connecteur droit 929"/>
                      <p:cNvCxnSpPr/>
                      <p:nvPr/>
                    </p:nvCxnSpPr>
                    <p:spPr>
                      <a:xfrm>
                        <a:off x="836848" y="2315662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903" name="Groupe 574"/>
                    <p:cNvGrpSpPr/>
                    <p:nvPr/>
                  </p:nvGrpSpPr>
                  <p:grpSpPr>
                    <a:xfrm>
                      <a:off x="1884634" y="2348880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925" name="Rectangle 924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926" name="Connecteur droit 925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27" name="Connecteur droit 926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904" name="Groupe 575"/>
                    <p:cNvGrpSpPr/>
                    <p:nvPr/>
                  </p:nvGrpSpPr>
                  <p:grpSpPr>
                    <a:xfrm>
                      <a:off x="1590066" y="2352048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922" name="Rectangle 921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923" name="Connecteur droit 922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24" name="Connecteur droit 923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905" name="Groupe 576"/>
                    <p:cNvGrpSpPr/>
                    <p:nvPr/>
                  </p:nvGrpSpPr>
                  <p:grpSpPr>
                    <a:xfrm>
                      <a:off x="1305259" y="2352049"/>
                      <a:ext cx="47356" cy="73324"/>
                      <a:chOff x="818382" y="2322849"/>
                      <a:chExt cx="47356" cy="73324"/>
                    </a:xfrm>
                  </p:grpSpPr>
                  <p:sp>
                    <p:nvSpPr>
                      <p:cNvPr id="919" name="Rectangle 918"/>
                      <p:cNvSpPr/>
                      <p:nvPr/>
                    </p:nvSpPr>
                    <p:spPr>
                      <a:xfrm rot="5400000">
                        <a:off x="806950" y="2337384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920" name="Connecteur droit 919"/>
                      <p:cNvCxnSpPr/>
                      <p:nvPr/>
                    </p:nvCxnSpPr>
                    <p:spPr>
                      <a:xfrm flipH="1">
                        <a:off x="863423" y="2322849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21" name="Connecteur droit 920"/>
                      <p:cNvCxnSpPr/>
                      <p:nvPr/>
                    </p:nvCxnSpPr>
                    <p:spPr>
                      <a:xfrm>
                        <a:off x="818382" y="2322849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906" name="Groupe 577"/>
                    <p:cNvGrpSpPr/>
                    <p:nvPr/>
                  </p:nvGrpSpPr>
                  <p:grpSpPr>
                    <a:xfrm>
                      <a:off x="1223628" y="2125696"/>
                      <a:ext cx="1080972" cy="217565"/>
                      <a:chOff x="1223628" y="2131315"/>
                      <a:chExt cx="1080972" cy="217565"/>
                    </a:xfrm>
                  </p:grpSpPr>
                  <p:grpSp>
                    <p:nvGrpSpPr>
                      <p:cNvPr id="907" name="Groupe 578"/>
                      <p:cNvGrpSpPr/>
                      <p:nvPr/>
                    </p:nvGrpSpPr>
                    <p:grpSpPr>
                      <a:xfrm>
                        <a:off x="1725775" y="2216690"/>
                        <a:ext cx="71908" cy="45719"/>
                        <a:chOff x="3059832" y="2402328"/>
                        <a:chExt cx="576461" cy="90568"/>
                      </a:xfrm>
                    </p:grpSpPr>
                    <p:sp>
                      <p:nvSpPr>
                        <p:cNvPr id="916" name="Rectangle 915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917" name="Connecteur droit 916"/>
                        <p:cNvCxnSpPr/>
                        <p:nvPr/>
                      </p:nvCxnSpPr>
                      <p:spPr>
                        <a:xfrm>
                          <a:off x="3059832" y="240288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18" name="Connecteur droit 917"/>
                        <p:cNvCxnSpPr/>
                        <p:nvPr/>
                      </p:nvCxnSpPr>
                      <p:spPr>
                        <a:xfrm>
                          <a:off x="3059832" y="249289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908" name="Groupe 579"/>
                      <p:cNvGrpSpPr/>
                      <p:nvPr/>
                    </p:nvGrpSpPr>
                    <p:grpSpPr>
                      <a:xfrm>
                        <a:off x="1433774" y="2216691"/>
                        <a:ext cx="71908" cy="45719"/>
                        <a:chOff x="3059832" y="2402328"/>
                        <a:chExt cx="576461" cy="90568"/>
                      </a:xfrm>
                    </p:grpSpPr>
                    <p:sp>
                      <p:nvSpPr>
                        <p:cNvPr id="913" name="Rectangle 912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914" name="Connecteur droit 913"/>
                        <p:cNvCxnSpPr/>
                        <p:nvPr/>
                      </p:nvCxnSpPr>
                      <p:spPr>
                        <a:xfrm>
                          <a:off x="3059832" y="240288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15" name="Connecteur droit 914"/>
                        <p:cNvCxnSpPr/>
                        <p:nvPr/>
                      </p:nvCxnSpPr>
                      <p:spPr>
                        <a:xfrm>
                          <a:off x="3059832" y="249289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909" name="Rectangle 908"/>
                      <p:cNvSpPr/>
                      <p:nvPr/>
                    </p:nvSpPr>
                    <p:spPr>
                      <a:xfrm>
                        <a:off x="1223628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10" name="Rectangle 909"/>
                      <p:cNvSpPr/>
                      <p:nvPr/>
                    </p:nvSpPr>
                    <p:spPr>
                      <a:xfrm>
                        <a:off x="1505732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11" name="Rectangle 910"/>
                      <p:cNvSpPr/>
                      <p:nvPr/>
                    </p:nvSpPr>
                    <p:spPr>
                      <a:xfrm>
                        <a:off x="1800300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12" name="Rectangle 911"/>
                      <p:cNvSpPr/>
                      <p:nvPr/>
                    </p:nvSpPr>
                    <p:spPr>
                      <a:xfrm>
                        <a:off x="2088576" y="2131315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865" name="Groupe 536"/>
                <p:cNvGrpSpPr/>
                <p:nvPr/>
              </p:nvGrpSpPr>
              <p:grpSpPr>
                <a:xfrm>
                  <a:off x="1232332" y="3001191"/>
                  <a:ext cx="1080972" cy="299676"/>
                  <a:chOff x="1232332" y="2125696"/>
                  <a:chExt cx="1080972" cy="299676"/>
                </a:xfrm>
              </p:grpSpPr>
              <p:grpSp>
                <p:nvGrpSpPr>
                  <p:cNvPr id="866" name="Groupe 537"/>
                  <p:cNvGrpSpPr/>
                  <p:nvPr/>
                </p:nvGrpSpPr>
                <p:grpSpPr>
                  <a:xfrm>
                    <a:off x="2016324" y="2212389"/>
                    <a:ext cx="71908" cy="45719"/>
                    <a:chOff x="1874632" y="2660068"/>
                    <a:chExt cx="71908" cy="45719"/>
                  </a:xfrm>
                </p:grpSpPr>
                <p:sp>
                  <p:nvSpPr>
                    <p:cNvPr id="897" name="Rectangle 896"/>
                    <p:cNvSpPr/>
                    <p:nvPr/>
                  </p:nvSpPr>
                  <p:spPr>
                    <a:xfrm>
                      <a:off x="1874682" y="2660068"/>
                      <a:ext cx="71858" cy="45719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898" name="Connecteur droit 897"/>
                    <p:cNvCxnSpPr/>
                    <p:nvPr/>
                  </p:nvCxnSpPr>
                  <p:spPr>
                    <a:xfrm>
                      <a:off x="1874632" y="2660350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9" name="Connecteur droit 898"/>
                    <p:cNvCxnSpPr/>
                    <p:nvPr/>
                  </p:nvCxnSpPr>
                  <p:spPr>
                    <a:xfrm>
                      <a:off x="1874632" y="2705787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67" name="Groupe 538"/>
                  <p:cNvGrpSpPr/>
                  <p:nvPr/>
                </p:nvGrpSpPr>
                <p:grpSpPr>
                  <a:xfrm>
                    <a:off x="1232332" y="2125696"/>
                    <a:ext cx="1080972" cy="299676"/>
                    <a:chOff x="1223628" y="2125696"/>
                    <a:chExt cx="1080972" cy="299676"/>
                  </a:xfrm>
                </p:grpSpPr>
                <p:grpSp>
                  <p:nvGrpSpPr>
                    <p:cNvPr id="868" name="Groupe 539"/>
                    <p:cNvGrpSpPr/>
                    <p:nvPr/>
                  </p:nvGrpSpPr>
                  <p:grpSpPr>
                    <a:xfrm>
                      <a:off x="2182204" y="2349801"/>
                      <a:ext cx="47356" cy="73324"/>
                      <a:chOff x="839164" y="2318122"/>
                      <a:chExt cx="47356" cy="73324"/>
                    </a:xfrm>
                  </p:grpSpPr>
                  <p:sp>
                    <p:nvSpPr>
                      <p:cNvPr id="894" name="Rectangle 893"/>
                      <p:cNvSpPr/>
                      <p:nvPr/>
                    </p:nvSpPr>
                    <p:spPr>
                      <a:xfrm rot="5400000">
                        <a:off x="827732" y="2332657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95" name="Connecteur droit 894"/>
                      <p:cNvCxnSpPr/>
                      <p:nvPr/>
                    </p:nvCxnSpPr>
                    <p:spPr>
                      <a:xfrm flipH="1">
                        <a:off x="884205" y="2318122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96" name="Connecteur droit 895"/>
                      <p:cNvCxnSpPr/>
                      <p:nvPr/>
                    </p:nvCxnSpPr>
                    <p:spPr>
                      <a:xfrm>
                        <a:off x="839164" y="2318122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69" name="Groupe 540"/>
                    <p:cNvGrpSpPr/>
                    <p:nvPr/>
                  </p:nvGrpSpPr>
                  <p:grpSpPr>
                    <a:xfrm>
                      <a:off x="1884634" y="2348880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891" name="Rectangle 890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92" name="Connecteur droit 891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93" name="Connecteur droit 892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70" name="Groupe 541"/>
                    <p:cNvGrpSpPr/>
                    <p:nvPr/>
                  </p:nvGrpSpPr>
                  <p:grpSpPr>
                    <a:xfrm>
                      <a:off x="1590066" y="2352048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888" name="Rectangle 887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89" name="Connecteur droit 888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90" name="Connecteur droit 889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71" name="Groupe 542"/>
                    <p:cNvGrpSpPr/>
                    <p:nvPr/>
                  </p:nvGrpSpPr>
                  <p:grpSpPr>
                    <a:xfrm>
                      <a:off x="1305259" y="2343261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885" name="Rectangle 884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86" name="Connecteur droit 885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87" name="Connecteur droit 886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72" name="Groupe 543"/>
                    <p:cNvGrpSpPr/>
                    <p:nvPr/>
                  </p:nvGrpSpPr>
                  <p:grpSpPr>
                    <a:xfrm>
                      <a:off x="1223628" y="2125696"/>
                      <a:ext cx="1080972" cy="217565"/>
                      <a:chOff x="1223628" y="2131315"/>
                      <a:chExt cx="1080972" cy="217565"/>
                    </a:xfrm>
                  </p:grpSpPr>
                  <p:grpSp>
                    <p:nvGrpSpPr>
                      <p:cNvPr id="873" name="Groupe 544"/>
                      <p:cNvGrpSpPr/>
                      <p:nvPr/>
                    </p:nvGrpSpPr>
                    <p:grpSpPr>
                      <a:xfrm>
                        <a:off x="1725775" y="2216690"/>
                        <a:ext cx="71908" cy="45719"/>
                        <a:chOff x="3059832" y="2402328"/>
                        <a:chExt cx="576461" cy="90568"/>
                      </a:xfrm>
                    </p:grpSpPr>
                    <p:sp>
                      <p:nvSpPr>
                        <p:cNvPr id="882" name="Rectangle 881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883" name="Connecteur droit 882"/>
                        <p:cNvCxnSpPr/>
                        <p:nvPr/>
                      </p:nvCxnSpPr>
                      <p:spPr>
                        <a:xfrm>
                          <a:off x="3059832" y="240288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84" name="Connecteur droit 883"/>
                        <p:cNvCxnSpPr/>
                        <p:nvPr/>
                      </p:nvCxnSpPr>
                      <p:spPr>
                        <a:xfrm>
                          <a:off x="3059832" y="249289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874" name="Groupe 545"/>
                      <p:cNvGrpSpPr/>
                      <p:nvPr/>
                    </p:nvGrpSpPr>
                    <p:grpSpPr>
                      <a:xfrm>
                        <a:off x="1433774" y="2216691"/>
                        <a:ext cx="71908" cy="45719"/>
                        <a:chOff x="3059832" y="2402328"/>
                        <a:chExt cx="576461" cy="90568"/>
                      </a:xfrm>
                    </p:grpSpPr>
                    <p:sp>
                      <p:nvSpPr>
                        <p:cNvPr id="879" name="Rectangle 878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880" name="Connecteur droit 879"/>
                        <p:cNvCxnSpPr/>
                        <p:nvPr/>
                      </p:nvCxnSpPr>
                      <p:spPr>
                        <a:xfrm>
                          <a:off x="3059832" y="240288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81" name="Connecteur droit 880"/>
                        <p:cNvCxnSpPr/>
                        <p:nvPr/>
                      </p:nvCxnSpPr>
                      <p:spPr>
                        <a:xfrm>
                          <a:off x="3059832" y="249289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875" name="Rectangle 874"/>
                      <p:cNvSpPr/>
                      <p:nvPr/>
                    </p:nvSpPr>
                    <p:spPr>
                      <a:xfrm>
                        <a:off x="1223628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76" name="Rectangle 875"/>
                      <p:cNvSpPr/>
                      <p:nvPr/>
                    </p:nvSpPr>
                    <p:spPr>
                      <a:xfrm>
                        <a:off x="1505732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77" name="Rectangle 876"/>
                      <p:cNvSpPr/>
                      <p:nvPr/>
                    </p:nvSpPr>
                    <p:spPr>
                      <a:xfrm>
                        <a:off x="1800300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78" name="Rectangle 877"/>
                      <p:cNvSpPr/>
                      <p:nvPr/>
                    </p:nvSpPr>
                    <p:spPr>
                      <a:xfrm>
                        <a:off x="2088576" y="2131315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</p:grpSp>
          </p:grpSp>
          <p:grpSp>
            <p:nvGrpSpPr>
              <p:cNvPr id="810" name="Groupe 481"/>
              <p:cNvGrpSpPr/>
              <p:nvPr/>
            </p:nvGrpSpPr>
            <p:grpSpPr>
              <a:xfrm>
                <a:off x="1226504" y="3299327"/>
                <a:ext cx="1095788" cy="519286"/>
                <a:chOff x="1222010" y="2701515"/>
                <a:chExt cx="1095788" cy="519286"/>
              </a:xfrm>
            </p:grpSpPr>
            <p:grpSp>
              <p:nvGrpSpPr>
                <p:cNvPr id="811" name="Groupe 482"/>
                <p:cNvGrpSpPr/>
                <p:nvPr/>
              </p:nvGrpSpPr>
              <p:grpSpPr>
                <a:xfrm>
                  <a:off x="1227123" y="2701515"/>
                  <a:ext cx="1090675" cy="299677"/>
                  <a:chOff x="1222629" y="2125696"/>
                  <a:chExt cx="1090675" cy="299677"/>
                </a:xfrm>
              </p:grpSpPr>
              <p:grpSp>
                <p:nvGrpSpPr>
                  <p:cNvPr id="830" name="Groupe 501"/>
                  <p:cNvGrpSpPr/>
                  <p:nvPr/>
                </p:nvGrpSpPr>
                <p:grpSpPr>
                  <a:xfrm>
                    <a:off x="2023591" y="2212389"/>
                    <a:ext cx="71908" cy="45719"/>
                    <a:chOff x="1881899" y="2660068"/>
                    <a:chExt cx="71908" cy="45719"/>
                  </a:xfrm>
                </p:grpSpPr>
                <p:sp>
                  <p:nvSpPr>
                    <p:cNvPr id="861" name="Rectangle 860"/>
                    <p:cNvSpPr/>
                    <p:nvPr/>
                  </p:nvSpPr>
                  <p:spPr>
                    <a:xfrm>
                      <a:off x="1881949" y="2660068"/>
                      <a:ext cx="71858" cy="45719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862" name="Connecteur droit 861"/>
                    <p:cNvCxnSpPr/>
                    <p:nvPr/>
                  </p:nvCxnSpPr>
                  <p:spPr>
                    <a:xfrm>
                      <a:off x="1881899" y="2660350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3" name="Connecteur droit 862"/>
                    <p:cNvCxnSpPr/>
                    <p:nvPr/>
                  </p:nvCxnSpPr>
                  <p:spPr>
                    <a:xfrm>
                      <a:off x="1881899" y="2705787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31" name="Groupe 502"/>
                  <p:cNvGrpSpPr/>
                  <p:nvPr/>
                </p:nvGrpSpPr>
                <p:grpSpPr>
                  <a:xfrm>
                    <a:off x="1222629" y="2125696"/>
                    <a:ext cx="1090675" cy="299677"/>
                    <a:chOff x="1213925" y="2125696"/>
                    <a:chExt cx="1090675" cy="299677"/>
                  </a:xfrm>
                </p:grpSpPr>
                <p:grpSp>
                  <p:nvGrpSpPr>
                    <p:cNvPr id="832" name="Groupe 503"/>
                    <p:cNvGrpSpPr/>
                    <p:nvPr/>
                  </p:nvGrpSpPr>
                  <p:grpSpPr>
                    <a:xfrm>
                      <a:off x="2175111" y="2347342"/>
                      <a:ext cx="47356" cy="73324"/>
                      <a:chOff x="832071" y="2315663"/>
                      <a:chExt cx="47356" cy="73324"/>
                    </a:xfrm>
                  </p:grpSpPr>
                  <p:sp>
                    <p:nvSpPr>
                      <p:cNvPr id="858" name="Rectangle 857"/>
                      <p:cNvSpPr/>
                      <p:nvPr/>
                    </p:nvSpPr>
                    <p:spPr>
                      <a:xfrm rot="5400000">
                        <a:off x="820639" y="2330198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59" name="Connecteur droit 858"/>
                      <p:cNvCxnSpPr/>
                      <p:nvPr/>
                    </p:nvCxnSpPr>
                    <p:spPr>
                      <a:xfrm flipH="1">
                        <a:off x="877112" y="2315663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60" name="Connecteur droit 859"/>
                      <p:cNvCxnSpPr/>
                      <p:nvPr/>
                    </p:nvCxnSpPr>
                    <p:spPr>
                      <a:xfrm>
                        <a:off x="832071" y="2315663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33" name="Groupe 504"/>
                    <p:cNvGrpSpPr/>
                    <p:nvPr/>
                  </p:nvGrpSpPr>
                  <p:grpSpPr>
                    <a:xfrm>
                      <a:off x="1884634" y="2348880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855" name="Rectangle 854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56" name="Connecteur droit 855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57" name="Connecteur droit 856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34" name="Groupe 505"/>
                    <p:cNvGrpSpPr/>
                    <p:nvPr/>
                  </p:nvGrpSpPr>
                  <p:grpSpPr>
                    <a:xfrm>
                      <a:off x="1590066" y="2352048"/>
                      <a:ext cx="47356" cy="73324"/>
                      <a:chOff x="818382" y="2314061"/>
                      <a:chExt cx="47356" cy="73324"/>
                    </a:xfrm>
                  </p:grpSpPr>
                  <p:sp>
                    <p:nvSpPr>
                      <p:cNvPr id="852" name="Rectangle 851"/>
                      <p:cNvSpPr/>
                      <p:nvPr/>
                    </p:nvSpPr>
                    <p:spPr>
                      <a:xfrm rot="5400000">
                        <a:off x="806950" y="2328596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53" name="Connecteur droit 852"/>
                      <p:cNvCxnSpPr/>
                      <p:nvPr/>
                    </p:nvCxnSpPr>
                    <p:spPr>
                      <a:xfrm flipH="1">
                        <a:off x="863423" y="2314061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54" name="Connecteur droit 853"/>
                      <p:cNvCxnSpPr/>
                      <p:nvPr/>
                    </p:nvCxnSpPr>
                    <p:spPr>
                      <a:xfrm>
                        <a:off x="818382" y="2314061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35" name="Groupe 506"/>
                    <p:cNvGrpSpPr/>
                    <p:nvPr/>
                  </p:nvGrpSpPr>
                  <p:grpSpPr>
                    <a:xfrm>
                      <a:off x="1305259" y="2352049"/>
                      <a:ext cx="47356" cy="73324"/>
                      <a:chOff x="818382" y="2322849"/>
                      <a:chExt cx="47356" cy="73324"/>
                    </a:xfrm>
                  </p:grpSpPr>
                  <p:sp>
                    <p:nvSpPr>
                      <p:cNvPr id="849" name="Rectangle 848"/>
                      <p:cNvSpPr/>
                      <p:nvPr/>
                    </p:nvSpPr>
                    <p:spPr>
                      <a:xfrm rot="5400000">
                        <a:off x="806950" y="2337384"/>
                        <a:ext cx="71858" cy="457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50" name="Connecteur droit 849"/>
                      <p:cNvCxnSpPr/>
                      <p:nvPr/>
                    </p:nvCxnSpPr>
                    <p:spPr>
                      <a:xfrm flipH="1">
                        <a:off x="863423" y="2322849"/>
                        <a:ext cx="1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51" name="Connecteur droit 850"/>
                      <p:cNvCxnSpPr/>
                      <p:nvPr/>
                    </p:nvCxnSpPr>
                    <p:spPr>
                      <a:xfrm>
                        <a:off x="818382" y="2322849"/>
                        <a:ext cx="0" cy="71784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36" name="Groupe 507"/>
                    <p:cNvGrpSpPr/>
                    <p:nvPr/>
                  </p:nvGrpSpPr>
                  <p:grpSpPr>
                    <a:xfrm>
                      <a:off x="1213925" y="2125696"/>
                      <a:ext cx="1090675" cy="219667"/>
                      <a:chOff x="1213925" y="2131315"/>
                      <a:chExt cx="1090675" cy="219667"/>
                    </a:xfrm>
                  </p:grpSpPr>
                  <p:grpSp>
                    <p:nvGrpSpPr>
                      <p:cNvPr id="837" name="Groupe 508"/>
                      <p:cNvGrpSpPr/>
                      <p:nvPr/>
                    </p:nvGrpSpPr>
                    <p:grpSpPr>
                      <a:xfrm>
                        <a:off x="1708224" y="2216689"/>
                        <a:ext cx="89459" cy="47035"/>
                        <a:chOff x="2919131" y="2402328"/>
                        <a:chExt cx="717162" cy="93175"/>
                      </a:xfrm>
                    </p:grpSpPr>
                    <p:sp>
                      <p:nvSpPr>
                        <p:cNvPr id="846" name="Rectangle 845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847" name="Connecteur droit 846"/>
                        <p:cNvCxnSpPr/>
                        <p:nvPr/>
                      </p:nvCxnSpPr>
                      <p:spPr>
                        <a:xfrm>
                          <a:off x="2940111" y="2407479"/>
                          <a:ext cx="68113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48" name="Connecteur droit 847"/>
                        <p:cNvCxnSpPr/>
                        <p:nvPr/>
                      </p:nvCxnSpPr>
                      <p:spPr>
                        <a:xfrm>
                          <a:off x="2919131" y="2495503"/>
                          <a:ext cx="681135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838" name="Groupe 509"/>
                      <p:cNvGrpSpPr/>
                      <p:nvPr/>
                    </p:nvGrpSpPr>
                    <p:grpSpPr>
                      <a:xfrm>
                        <a:off x="1433774" y="2216691"/>
                        <a:ext cx="71908" cy="45719"/>
                        <a:chOff x="3059832" y="2402328"/>
                        <a:chExt cx="576461" cy="90568"/>
                      </a:xfrm>
                    </p:grpSpPr>
                    <p:sp>
                      <p:nvSpPr>
                        <p:cNvPr id="843" name="Rectangle 842"/>
                        <p:cNvSpPr/>
                        <p:nvPr/>
                      </p:nvSpPr>
                      <p:spPr>
                        <a:xfrm>
                          <a:off x="3060229" y="2402328"/>
                          <a:ext cx="576064" cy="9056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844" name="Connecteur droit 843"/>
                        <p:cNvCxnSpPr/>
                        <p:nvPr/>
                      </p:nvCxnSpPr>
                      <p:spPr>
                        <a:xfrm>
                          <a:off x="3059832" y="240288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45" name="Connecteur droit 844"/>
                        <p:cNvCxnSpPr/>
                        <p:nvPr/>
                      </p:nvCxnSpPr>
                      <p:spPr>
                        <a:xfrm>
                          <a:off x="3059832" y="2492896"/>
                          <a:ext cx="576064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839" name="Rectangle 838"/>
                      <p:cNvSpPr/>
                      <p:nvPr/>
                    </p:nvSpPr>
                    <p:spPr>
                      <a:xfrm>
                        <a:off x="1213925" y="2134958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40" name="Rectangle 839"/>
                      <p:cNvSpPr/>
                      <p:nvPr/>
                    </p:nvSpPr>
                    <p:spPr>
                      <a:xfrm>
                        <a:off x="1496644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41" name="Rectangle 840"/>
                      <p:cNvSpPr/>
                      <p:nvPr/>
                    </p:nvSpPr>
                    <p:spPr>
                      <a:xfrm>
                        <a:off x="1800300" y="2132856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42" name="Rectangle 841"/>
                      <p:cNvSpPr/>
                      <p:nvPr/>
                    </p:nvSpPr>
                    <p:spPr>
                      <a:xfrm>
                        <a:off x="2088576" y="2131315"/>
                        <a:ext cx="216024" cy="21602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812" name="Groupe 483"/>
                <p:cNvGrpSpPr/>
                <p:nvPr/>
              </p:nvGrpSpPr>
              <p:grpSpPr>
                <a:xfrm>
                  <a:off x="1222010" y="3001191"/>
                  <a:ext cx="1091294" cy="219610"/>
                  <a:chOff x="1222010" y="2125696"/>
                  <a:chExt cx="1091294" cy="219610"/>
                </a:xfrm>
              </p:grpSpPr>
              <p:grpSp>
                <p:nvGrpSpPr>
                  <p:cNvPr id="813" name="Groupe 484"/>
                  <p:cNvGrpSpPr/>
                  <p:nvPr/>
                </p:nvGrpSpPr>
                <p:grpSpPr>
                  <a:xfrm>
                    <a:off x="2016324" y="2212389"/>
                    <a:ext cx="71908" cy="45719"/>
                    <a:chOff x="1874632" y="2660068"/>
                    <a:chExt cx="71908" cy="45719"/>
                  </a:xfrm>
                </p:grpSpPr>
                <p:sp>
                  <p:nvSpPr>
                    <p:cNvPr id="827" name="Rectangle 826"/>
                    <p:cNvSpPr/>
                    <p:nvPr/>
                  </p:nvSpPr>
                  <p:spPr>
                    <a:xfrm>
                      <a:off x="1874682" y="2660068"/>
                      <a:ext cx="71858" cy="45719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828" name="Connecteur droit 827"/>
                    <p:cNvCxnSpPr/>
                    <p:nvPr/>
                  </p:nvCxnSpPr>
                  <p:spPr>
                    <a:xfrm>
                      <a:off x="1874632" y="2660350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9" name="Connecteur droit 828"/>
                    <p:cNvCxnSpPr/>
                    <p:nvPr/>
                  </p:nvCxnSpPr>
                  <p:spPr>
                    <a:xfrm>
                      <a:off x="1874632" y="2705787"/>
                      <a:ext cx="71858" cy="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14" name="Groupe 485"/>
                  <p:cNvGrpSpPr/>
                  <p:nvPr/>
                </p:nvGrpSpPr>
                <p:grpSpPr>
                  <a:xfrm>
                    <a:off x="1222010" y="2125696"/>
                    <a:ext cx="1091294" cy="219610"/>
                    <a:chOff x="1213306" y="2131315"/>
                    <a:chExt cx="1091294" cy="219610"/>
                  </a:xfrm>
                </p:grpSpPr>
                <p:grpSp>
                  <p:nvGrpSpPr>
                    <p:cNvPr id="815" name="Groupe 486"/>
                    <p:cNvGrpSpPr/>
                    <p:nvPr/>
                  </p:nvGrpSpPr>
                  <p:grpSpPr>
                    <a:xfrm>
                      <a:off x="1725775" y="2216690"/>
                      <a:ext cx="71908" cy="45719"/>
                      <a:chOff x="3059832" y="2402328"/>
                      <a:chExt cx="576461" cy="90568"/>
                    </a:xfrm>
                  </p:grpSpPr>
                  <p:sp>
                    <p:nvSpPr>
                      <p:cNvPr id="824" name="Rectangle 823"/>
                      <p:cNvSpPr/>
                      <p:nvPr/>
                    </p:nvSpPr>
                    <p:spPr>
                      <a:xfrm>
                        <a:off x="3060229" y="2402328"/>
                        <a:ext cx="576064" cy="90568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25" name="Connecteur droit 824"/>
                      <p:cNvCxnSpPr/>
                      <p:nvPr/>
                    </p:nvCxnSpPr>
                    <p:spPr>
                      <a:xfrm>
                        <a:off x="3059832" y="2402886"/>
                        <a:ext cx="576064" cy="0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6" name="Connecteur droit 825"/>
                      <p:cNvCxnSpPr/>
                      <p:nvPr/>
                    </p:nvCxnSpPr>
                    <p:spPr>
                      <a:xfrm>
                        <a:off x="3059832" y="2492896"/>
                        <a:ext cx="576064" cy="0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16" name="Groupe 487"/>
                    <p:cNvGrpSpPr/>
                    <p:nvPr/>
                  </p:nvGrpSpPr>
                  <p:grpSpPr>
                    <a:xfrm>
                      <a:off x="1433774" y="2216691"/>
                      <a:ext cx="71908" cy="45719"/>
                      <a:chOff x="3059832" y="2402328"/>
                      <a:chExt cx="576461" cy="90568"/>
                    </a:xfrm>
                  </p:grpSpPr>
                  <p:sp>
                    <p:nvSpPr>
                      <p:cNvPr id="821" name="Rectangle 820"/>
                      <p:cNvSpPr/>
                      <p:nvPr/>
                    </p:nvSpPr>
                    <p:spPr>
                      <a:xfrm>
                        <a:off x="3060229" y="2402328"/>
                        <a:ext cx="576064" cy="90568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22" name="Connecteur droit 821"/>
                      <p:cNvCxnSpPr/>
                      <p:nvPr/>
                    </p:nvCxnSpPr>
                    <p:spPr>
                      <a:xfrm>
                        <a:off x="3059832" y="2402886"/>
                        <a:ext cx="576064" cy="0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3" name="Connecteur droit 822"/>
                      <p:cNvCxnSpPr/>
                      <p:nvPr/>
                    </p:nvCxnSpPr>
                    <p:spPr>
                      <a:xfrm>
                        <a:off x="3059832" y="2492896"/>
                        <a:ext cx="576064" cy="0"/>
                      </a:xfrm>
                      <a:prstGeom prst="line">
                        <a:avLst/>
                      </a:prstGeom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817" name="Rectangle 816"/>
                    <p:cNvSpPr/>
                    <p:nvPr/>
                  </p:nvSpPr>
                  <p:spPr>
                    <a:xfrm>
                      <a:off x="1213306" y="2134901"/>
                      <a:ext cx="216024" cy="216024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18" name="Rectangle 817"/>
                    <p:cNvSpPr/>
                    <p:nvPr/>
                  </p:nvSpPr>
                  <p:spPr>
                    <a:xfrm>
                      <a:off x="1505732" y="2132856"/>
                      <a:ext cx="216024" cy="216024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19" name="Rectangle 818"/>
                    <p:cNvSpPr/>
                    <p:nvPr/>
                  </p:nvSpPr>
                  <p:spPr>
                    <a:xfrm>
                      <a:off x="1802681" y="2132856"/>
                      <a:ext cx="216024" cy="216024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20" name="Rectangle 819"/>
                    <p:cNvSpPr/>
                    <p:nvPr/>
                  </p:nvSpPr>
                  <p:spPr>
                    <a:xfrm>
                      <a:off x="2088576" y="2131315"/>
                      <a:ext cx="216024" cy="216024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792" name="Rectangle 791"/>
            <p:cNvSpPr/>
            <p:nvPr/>
          </p:nvSpPr>
          <p:spPr bwMode="auto">
            <a:xfrm>
              <a:off x="4898744" y="2622227"/>
              <a:ext cx="587149" cy="599140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93" name="Rectangle 792"/>
            <p:cNvSpPr/>
            <p:nvPr/>
          </p:nvSpPr>
          <p:spPr bwMode="auto">
            <a:xfrm>
              <a:off x="4898744" y="3251616"/>
              <a:ext cx="587149" cy="599140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94" name="Rectangle 793"/>
            <p:cNvSpPr/>
            <p:nvPr/>
          </p:nvSpPr>
          <p:spPr bwMode="auto">
            <a:xfrm>
              <a:off x="5521103" y="3251485"/>
              <a:ext cx="587149" cy="599140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95" name="Rectangle 794"/>
            <p:cNvSpPr/>
            <p:nvPr/>
          </p:nvSpPr>
          <p:spPr bwMode="auto">
            <a:xfrm>
              <a:off x="5514714" y="2621940"/>
              <a:ext cx="587149" cy="599140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796" name="Connecteur droit avec flèche 795"/>
            <p:cNvCxnSpPr/>
            <p:nvPr/>
          </p:nvCxnSpPr>
          <p:spPr bwMode="auto">
            <a:xfrm>
              <a:off x="4570663" y="3093243"/>
              <a:ext cx="328081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797" name="Groupe 698"/>
            <p:cNvGrpSpPr/>
            <p:nvPr/>
          </p:nvGrpSpPr>
          <p:grpSpPr>
            <a:xfrm>
              <a:off x="4333343" y="2889996"/>
              <a:ext cx="343540" cy="308410"/>
              <a:chOff x="4395257" y="2720126"/>
              <a:chExt cx="343540" cy="308410"/>
            </a:xfrm>
          </p:grpSpPr>
          <p:sp>
            <p:nvSpPr>
              <p:cNvPr id="807" name="ZoneTexte 806"/>
              <p:cNvSpPr txBox="1"/>
              <p:nvPr/>
            </p:nvSpPr>
            <p:spPr>
              <a:xfrm>
                <a:off x="4395257" y="2751537"/>
                <a:ext cx="2192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accent2"/>
                    </a:solidFill>
                  </a:rPr>
                  <a:t>C</a:t>
                </a:r>
                <a:endParaRPr lang="en-US" sz="105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808" name="ZoneTexte 807"/>
              <p:cNvSpPr txBox="1"/>
              <p:nvPr/>
            </p:nvSpPr>
            <p:spPr>
              <a:xfrm>
                <a:off x="4490291" y="2720126"/>
                <a:ext cx="24850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dirty="0" smtClean="0">
                    <a:solidFill>
                      <a:schemeClr val="accent2"/>
                    </a:solidFill>
                  </a:rPr>
                  <a:t>1</a:t>
                </a:r>
                <a:endParaRPr lang="en-US" sz="700" b="1" dirty="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798" name="Rectangle 797"/>
            <p:cNvSpPr/>
            <p:nvPr/>
          </p:nvSpPr>
          <p:spPr bwMode="auto">
            <a:xfrm>
              <a:off x="4784121" y="2551431"/>
              <a:ext cx="1421545" cy="1400369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799" name="Connecteur droit avec flèche 798"/>
            <p:cNvCxnSpPr/>
            <p:nvPr/>
          </p:nvCxnSpPr>
          <p:spPr bwMode="auto">
            <a:xfrm>
              <a:off x="4395257" y="2673886"/>
              <a:ext cx="38886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800" name="Groupe 699"/>
            <p:cNvGrpSpPr/>
            <p:nvPr/>
          </p:nvGrpSpPr>
          <p:grpSpPr>
            <a:xfrm>
              <a:off x="4137015" y="2480582"/>
              <a:ext cx="343540" cy="308410"/>
              <a:chOff x="4395257" y="2720126"/>
              <a:chExt cx="343540" cy="308410"/>
            </a:xfrm>
          </p:grpSpPr>
          <p:sp>
            <p:nvSpPr>
              <p:cNvPr id="805" name="ZoneTexte 804"/>
              <p:cNvSpPr txBox="1"/>
              <p:nvPr/>
            </p:nvSpPr>
            <p:spPr>
              <a:xfrm>
                <a:off x="4395257" y="2751537"/>
                <a:ext cx="2192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rgbClr val="FF0000"/>
                    </a:solidFill>
                  </a:rPr>
                  <a:t>C</a:t>
                </a:r>
                <a:endParaRPr lang="en-US" sz="105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06" name="ZoneTexte 805"/>
              <p:cNvSpPr txBox="1"/>
              <p:nvPr/>
            </p:nvSpPr>
            <p:spPr>
              <a:xfrm>
                <a:off x="4490291" y="2720126"/>
                <a:ext cx="24850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</p:grpSp>
        <p:cxnSp>
          <p:nvCxnSpPr>
            <p:cNvPr id="801" name="Connecteur droit avec flèche 800"/>
            <p:cNvCxnSpPr/>
            <p:nvPr/>
          </p:nvCxnSpPr>
          <p:spPr bwMode="auto">
            <a:xfrm>
              <a:off x="4698553" y="3696487"/>
              <a:ext cx="26595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802" name="Groupe 703"/>
            <p:cNvGrpSpPr/>
            <p:nvPr/>
          </p:nvGrpSpPr>
          <p:grpSpPr>
            <a:xfrm>
              <a:off x="4446410" y="3494816"/>
              <a:ext cx="358150" cy="307585"/>
              <a:chOff x="4380647" y="2720126"/>
              <a:chExt cx="358150" cy="307585"/>
            </a:xfrm>
          </p:grpSpPr>
          <p:sp>
            <p:nvSpPr>
              <p:cNvPr id="803" name="ZoneTexte 802"/>
              <p:cNvSpPr txBox="1"/>
              <p:nvPr/>
            </p:nvSpPr>
            <p:spPr>
              <a:xfrm>
                <a:off x="4380647" y="2750712"/>
                <a:ext cx="2192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/>
                    </a:solidFill>
                  </a:rPr>
                  <a:t>C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4" name="ZoneTexte 803"/>
              <p:cNvSpPr txBox="1"/>
              <p:nvPr/>
            </p:nvSpPr>
            <p:spPr>
              <a:xfrm>
                <a:off x="4490291" y="2720126"/>
                <a:ext cx="24850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dirty="0" smtClean="0">
                    <a:solidFill>
                      <a:schemeClr val="tx1"/>
                    </a:solidFill>
                  </a:rPr>
                  <a:t>0</a:t>
                </a:r>
                <a:endParaRPr lang="en-US" sz="700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934" name="Rectangle 933"/>
          <p:cNvSpPr/>
          <p:nvPr/>
        </p:nvSpPr>
        <p:spPr>
          <a:xfrm>
            <a:off x="6524700" y="3857087"/>
            <a:ext cx="123888" cy="115707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35" name="Rectangle 934"/>
          <p:cNvSpPr/>
          <p:nvPr/>
        </p:nvSpPr>
        <p:spPr>
          <a:xfrm>
            <a:off x="6524700" y="4034879"/>
            <a:ext cx="123888" cy="115707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36" name="Rectangle 935"/>
          <p:cNvSpPr/>
          <p:nvPr/>
        </p:nvSpPr>
        <p:spPr>
          <a:xfrm>
            <a:off x="6524700" y="3679718"/>
            <a:ext cx="123888" cy="1157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37" name="ZoneTexte 936"/>
          <p:cNvSpPr txBox="1"/>
          <p:nvPr/>
        </p:nvSpPr>
        <p:spPr>
          <a:xfrm>
            <a:off x="6625172" y="3795425"/>
            <a:ext cx="1346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Active cluster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38" name="ZoneTexte 937"/>
          <p:cNvSpPr txBox="1"/>
          <p:nvPr/>
        </p:nvSpPr>
        <p:spPr>
          <a:xfrm>
            <a:off x="6616909" y="3977317"/>
            <a:ext cx="12307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Secure zone cluster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39" name="ZoneTexte 938"/>
          <p:cNvSpPr txBox="1"/>
          <p:nvPr/>
        </p:nvSpPr>
        <p:spPr>
          <a:xfrm>
            <a:off x="6627827" y="3633321"/>
            <a:ext cx="15637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Idle cluster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40" name="Rectangle 939"/>
          <p:cNvSpPr/>
          <p:nvPr/>
        </p:nvSpPr>
        <p:spPr>
          <a:xfrm>
            <a:off x="3001833" y="6396084"/>
            <a:ext cx="128482" cy="135452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1" name="Rectangle 940"/>
          <p:cNvSpPr/>
          <p:nvPr/>
        </p:nvSpPr>
        <p:spPr>
          <a:xfrm>
            <a:off x="3191693" y="6396083"/>
            <a:ext cx="152400" cy="135453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2" name="Rectangle 941"/>
          <p:cNvSpPr/>
          <p:nvPr/>
        </p:nvSpPr>
        <p:spPr>
          <a:xfrm>
            <a:off x="4215613" y="6396083"/>
            <a:ext cx="137321" cy="135453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3" name="Rectangle 942"/>
          <p:cNvSpPr/>
          <p:nvPr/>
        </p:nvSpPr>
        <p:spPr>
          <a:xfrm>
            <a:off x="3580263" y="4281123"/>
            <a:ext cx="200083" cy="209127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4" name="Rectangle 943"/>
          <p:cNvSpPr/>
          <p:nvPr/>
        </p:nvSpPr>
        <p:spPr>
          <a:xfrm>
            <a:off x="3575196" y="4580742"/>
            <a:ext cx="205150" cy="204707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5" name="Rectangle 944"/>
          <p:cNvSpPr/>
          <p:nvPr/>
        </p:nvSpPr>
        <p:spPr>
          <a:xfrm>
            <a:off x="3866953" y="4580742"/>
            <a:ext cx="202541" cy="204707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6" name="Rectangle 945"/>
          <p:cNvSpPr/>
          <p:nvPr/>
        </p:nvSpPr>
        <p:spPr>
          <a:xfrm>
            <a:off x="3866903" y="3990252"/>
            <a:ext cx="202591" cy="205116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7" name="Rectangle 946"/>
          <p:cNvSpPr/>
          <p:nvPr/>
        </p:nvSpPr>
        <p:spPr>
          <a:xfrm>
            <a:off x="3585482" y="3988831"/>
            <a:ext cx="200083" cy="209127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8" name="Rectangle 947"/>
          <p:cNvSpPr/>
          <p:nvPr/>
        </p:nvSpPr>
        <p:spPr>
          <a:xfrm>
            <a:off x="3866954" y="4274312"/>
            <a:ext cx="210484" cy="209127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49" name="Rectangle 948"/>
          <p:cNvSpPr/>
          <p:nvPr/>
        </p:nvSpPr>
        <p:spPr>
          <a:xfrm>
            <a:off x="2582093" y="6396084"/>
            <a:ext cx="138144" cy="130806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50" name="Rectangle 949"/>
          <p:cNvSpPr/>
          <p:nvPr/>
        </p:nvSpPr>
        <p:spPr>
          <a:xfrm>
            <a:off x="2787833" y="6384464"/>
            <a:ext cx="137852" cy="142426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51" name="Rectangle 950"/>
          <p:cNvSpPr/>
          <p:nvPr/>
        </p:nvSpPr>
        <p:spPr>
          <a:xfrm>
            <a:off x="4414130" y="6396084"/>
            <a:ext cx="128063" cy="135452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44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" grpId="0" animBg="1"/>
      <p:bldP spid="941" grpId="0" animBg="1"/>
      <p:bldP spid="942" grpId="0" animBg="1"/>
      <p:bldP spid="943" grpId="0" animBg="1"/>
      <p:bldP spid="943" grpId="1" animBg="1"/>
      <p:bldP spid="947" grpId="0" animBg="1"/>
      <p:bldP spid="948" grpId="0" animBg="1"/>
    </p:bldLst>
  </p:timing>
</p:sld>
</file>

<file path=ppt/theme/theme1.xml><?xml version="1.0" encoding="utf-8"?>
<a:theme xmlns:a="http://schemas.openxmlformats.org/drawingml/2006/main" name="ru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RubFlama"/>
        <a:ea typeface="WenQuanYi Micro Hei"/>
        <a:cs typeface="WenQuanYi Micro Hei"/>
      </a:majorFont>
      <a:minorFont>
        <a:latin typeface="RubFlama Light"/>
        <a:ea typeface="WenQuanYi Micro Hei"/>
        <a:cs typeface="WenQuanYi Micro Hei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WenQuanYi Micro Hei"/>
        <a:cs typeface="WenQuanYi Micro Hei"/>
      </a:majorFont>
      <a:minorFont>
        <a:latin typeface="Calibri"/>
        <a:ea typeface="WenQuanYi Micro Hei"/>
        <a:cs typeface="WenQuanYi Micro Hei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WenQuanYi Micro Hei"/>
        <a:cs typeface="WenQuanYi Micro Hei"/>
      </a:majorFont>
      <a:minorFont>
        <a:latin typeface="Calibri"/>
        <a:ea typeface="WenQuanYi Micro Hei"/>
        <a:cs typeface="WenQuanYi Micro Hei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5617</TotalTime>
  <Words>1007</Words>
  <Application>Microsoft Office PowerPoint</Application>
  <PresentationFormat>Personnalisé</PresentationFormat>
  <Paragraphs>298</Paragraphs>
  <Slides>15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15</vt:i4>
      </vt:variant>
    </vt:vector>
  </HeadingPairs>
  <TitlesOfParts>
    <vt:vector size="18" baseType="lpstr">
      <vt:lpstr>rub</vt:lpstr>
      <vt:lpstr>1_Larissa</vt:lpstr>
      <vt:lpstr>2_Larissa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Beate Schiller</dc:creator>
  <cp:lastModifiedBy>Guy</cp:lastModifiedBy>
  <cp:revision>1082</cp:revision>
  <cp:lastPrinted>1601-01-01T00:00:00Z</cp:lastPrinted>
  <dcterms:created xsi:type="dcterms:W3CDTF">2009-11-16T11:47:49Z</dcterms:created>
  <dcterms:modified xsi:type="dcterms:W3CDTF">2016-10-07T11:08:31Z</dcterms:modified>
</cp:coreProperties>
</file>