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  <p:sldMasterId id="2147483684" r:id="rId2"/>
    <p:sldMasterId id="2147483696" r:id="rId3"/>
  </p:sldMasterIdLst>
  <p:notesMasterIdLst>
    <p:notesMasterId r:id="rId27"/>
  </p:notesMasterIdLst>
  <p:handoutMasterIdLst>
    <p:handoutMasterId r:id="rId28"/>
  </p:handoutMasterIdLst>
  <p:sldIdLst>
    <p:sldId id="257" r:id="rId4"/>
    <p:sldId id="258" r:id="rId5"/>
    <p:sldId id="259" r:id="rId6"/>
    <p:sldId id="280" r:id="rId7"/>
    <p:sldId id="267" r:id="rId8"/>
    <p:sldId id="288" r:id="rId9"/>
    <p:sldId id="269" r:id="rId10"/>
    <p:sldId id="270" r:id="rId11"/>
    <p:sldId id="266" r:id="rId12"/>
    <p:sldId id="268" r:id="rId13"/>
    <p:sldId id="261" r:id="rId14"/>
    <p:sldId id="272" r:id="rId15"/>
    <p:sldId id="274" r:id="rId16"/>
    <p:sldId id="275" r:id="rId17"/>
    <p:sldId id="282" r:id="rId18"/>
    <p:sldId id="279" r:id="rId19"/>
    <p:sldId id="277" r:id="rId20"/>
    <p:sldId id="281" r:id="rId21"/>
    <p:sldId id="284" r:id="rId22"/>
    <p:sldId id="285" r:id="rId23"/>
    <p:sldId id="286" r:id="rId24"/>
    <p:sldId id="287" r:id="rId25"/>
    <p:sldId id="289" r:id="rId26"/>
  </p:sldIdLst>
  <p:sldSz cx="10080625" cy="7559675"/>
  <p:notesSz cx="6858000" cy="9144000"/>
  <p:defaultTextStyle>
    <a:defPPr>
      <a:defRPr lang="en-GB"/>
    </a:defPPr>
    <a:lvl1pPr algn="l" defTabSz="45710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charset="0"/>
        <a:ea typeface="WenQuanYi Micro Hei" charset="0"/>
        <a:cs typeface="WenQuanYi Micro Hei" charset="0"/>
      </a:defRPr>
    </a:lvl1pPr>
    <a:lvl2pPr marL="742796" indent="-285692" algn="l" defTabSz="45710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charset="0"/>
        <a:ea typeface="WenQuanYi Micro Hei" charset="0"/>
        <a:cs typeface="WenQuanYi Micro Hei" charset="0"/>
      </a:defRPr>
    </a:lvl2pPr>
    <a:lvl3pPr marL="1142762" indent="-228552" algn="l" defTabSz="45710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charset="0"/>
        <a:ea typeface="WenQuanYi Micro Hei" charset="0"/>
        <a:cs typeface="WenQuanYi Micro Hei" charset="0"/>
      </a:defRPr>
    </a:lvl3pPr>
    <a:lvl4pPr marL="1599868" indent="-228552" algn="l" defTabSz="45710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charset="0"/>
        <a:ea typeface="WenQuanYi Micro Hei" charset="0"/>
        <a:cs typeface="WenQuanYi Micro Hei" charset="0"/>
      </a:defRPr>
    </a:lvl4pPr>
    <a:lvl5pPr marL="2056973" indent="-228552" algn="l" defTabSz="45710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charset="0"/>
        <a:ea typeface="WenQuanYi Micro Hei" charset="0"/>
        <a:cs typeface="WenQuanYi Micro Hei" charset="0"/>
      </a:defRPr>
    </a:lvl5pPr>
    <a:lvl6pPr marL="2285526" algn="l" defTabSz="914210" rtl="0" eaLnBrk="1" latinLnBrk="0" hangingPunct="1">
      <a:defRPr sz="2000" kern="1200">
        <a:solidFill>
          <a:schemeClr val="bg1"/>
        </a:solidFill>
        <a:latin typeface="Arial" charset="0"/>
        <a:ea typeface="WenQuanYi Micro Hei" charset="0"/>
        <a:cs typeface="WenQuanYi Micro Hei" charset="0"/>
      </a:defRPr>
    </a:lvl6pPr>
    <a:lvl7pPr marL="2742632" algn="l" defTabSz="914210" rtl="0" eaLnBrk="1" latinLnBrk="0" hangingPunct="1">
      <a:defRPr sz="2000" kern="1200">
        <a:solidFill>
          <a:schemeClr val="bg1"/>
        </a:solidFill>
        <a:latin typeface="Arial" charset="0"/>
        <a:ea typeface="WenQuanYi Micro Hei" charset="0"/>
        <a:cs typeface="WenQuanYi Micro Hei" charset="0"/>
      </a:defRPr>
    </a:lvl7pPr>
    <a:lvl8pPr marL="3199737" algn="l" defTabSz="914210" rtl="0" eaLnBrk="1" latinLnBrk="0" hangingPunct="1">
      <a:defRPr sz="2000" kern="1200">
        <a:solidFill>
          <a:schemeClr val="bg1"/>
        </a:solidFill>
        <a:latin typeface="Arial" charset="0"/>
        <a:ea typeface="WenQuanYi Micro Hei" charset="0"/>
        <a:cs typeface="WenQuanYi Micro Hei" charset="0"/>
      </a:defRPr>
    </a:lvl8pPr>
    <a:lvl9pPr marL="3656842" algn="l" defTabSz="914210" rtl="0" eaLnBrk="1" latinLnBrk="0" hangingPunct="1">
      <a:defRPr sz="2000" kern="1200">
        <a:solidFill>
          <a:schemeClr val="bg1"/>
        </a:solidFill>
        <a:latin typeface="Arial" charset="0"/>
        <a:ea typeface="WenQuanYi Micro Hei" charset="0"/>
        <a:cs typeface="WenQuanYi Micro Hei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7E7E7"/>
    <a:srgbClr val="E2A52A"/>
    <a:srgbClr val="66490E"/>
    <a:srgbClr val="66590E"/>
    <a:srgbClr val="621D12"/>
    <a:srgbClr val="623412"/>
    <a:srgbClr val="193463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47" autoAdjust="0"/>
    <p:restoredTop sz="68529" autoAdjust="0"/>
  </p:normalViewPr>
  <p:slideViewPr>
    <p:cSldViewPr>
      <p:cViewPr varScale="1">
        <p:scale>
          <a:sx n="80" d="100"/>
          <a:sy n="80" d="100"/>
        </p:scale>
        <p:origin x="-2568" y="-84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0" y="462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4F840-B972-4BBD-8AAA-9004B14676A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31866-4092-47EB-ABA3-34B0E105CF08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99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8435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8436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7037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Calibri" pitchFamily="32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8439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7238" cy="3424238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18441" name="Text Box 8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Calibri" pitchFamily="32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fld id="{59B4BFC1-2246-4294-9F78-562DB75A3C49}" type="slidenum">
              <a:rPr lang="de-DE" altLang="en-US"/>
              <a:pPr>
                <a:defRPr/>
              </a:pPr>
              <a:t>‹N°›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5458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10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796" indent="-285692" algn="l" defTabSz="45710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2762" indent="-228552" algn="l" defTabSz="45710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599868" indent="-228552" algn="l" defTabSz="45710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6973" indent="-228552" algn="l" defTabSz="45710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5526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32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37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42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1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528891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12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7526954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The results presented in this paper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have been generated on an Intel Core 2 Quad Q9400, 2.66GHz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frequency PC with 3.87 GB RAM (usable).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13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228600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14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228600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15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2286003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16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2286003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17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2286003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18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7526954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22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9611088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User time: Time spent for the execution on the host machine </a:t>
            </a:r>
          </a:p>
          <a:p>
            <a:r>
              <a:rPr lang="en-US" sz="1200" b="0" i="0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System time: Spent by the host machine to execute instr. of the simulation process </a:t>
            </a:r>
          </a:p>
          <a:p>
            <a:r>
              <a:rPr lang="en-US" sz="1200" b="0" i="0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Elapsed time: Simulation time from beginning to end </a:t>
            </a:r>
          </a:p>
          <a:p>
            <a:r>
              <a:rPr lang="en-US" sz="1200" b="0" i="0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Simulated time: Duration of the simulation process in simulated time</a:t>
            </a:r>
          </a:p>
          <a:p>
            <a:endParaRPr lang="en-US" sz="1200" b="0" i="0" u="none" strike="noStrike" kern="1200" baseline="0" dirty="0" smtClean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TLM abstraction level modeling abstraction model above RTL accelerating simulation </a:t>
            </a:r>
            <a:r>
              <a:rPr lang="en-US" sz="1200" b="0" i="0" u="none" strike="noStrike" kern="1200" baseline="0" dirty="0" err="1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everothi,g</a:t>
            </a:r>
            <a:r>
              <a:rPr lang="en-US" sz="1200" b="0" i="0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 is event (function call)</a:t>
            </a:r>
          </a:p>
          <a:p>
            <a:r>
              <a:rPr lang="en-US" sz="1200" b="0" i="0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TLM is the glue between diff API /models from diff sources (wrapper)</a:t>
            </a:r>
          </a:p>
          <a:p>
            <a:r>
              <a:rPr lang="en-US" sz="1200" b="0" i="0" u="none" strike="noStrike" kern="1200" baseline="0" dirty="0" err="1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Losely</a:t>
            </a:r>
            <a:r>
              <a:rPr lang="en-US" sz="1200" b="0" i="0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 time = run as </a:t>
            </a:r>
            <a:r>
              <a:rPr lang="en-US" sz="1200" b="0" i="0" u="none" strike="noStrike" kern="1200" baseline="0" dirty="0" err="1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fasst</a:t>
            </a:r>
            <a:r>
              <a:rPr lang="en-US" sz="1200" b="0" i="0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 as possible simulation, only the minimum time information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23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265902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3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435039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4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018435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5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203092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6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203092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7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727178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User time: Time spent for the execution on the host machine </a:t>
            </a:r>
          </a:p>
          <a:p>
            <a:r>
              <a:rPr lang="en-US" sz="1200" b="0" i="0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System time: Spent by the host machine to execute instr. of the simulation process </a:t>
            </a:r>
          </a:p>
          <a:p>
            <a:r>
              <a:rPr lang="en-US" sz="1200" b="0" i="0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Elapsed time: Simulation time from beginning to end </a:t>
            </a:r>
          </a:p>
          <a:p>
            <a:r>
              <a:rPr lang="en-US" sz="1200" b="0" i="0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Simulated time: Duration of the simulation process in simulated time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8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265902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32 bits flit </a:t>
            </a:r>
            <a:r>
              <a:rPr lang="en-US" dirty="0" smtClean="0"/>
              <a:t>size</a:t>
            </a:r>
          </a:p>
          <a:p>
            <a:r>
              <a:rPr lang="en-US" dirty="0" smtClean="0"/>
              <a:t>Xilinx </a:t>
            </a:r>
            <a:r>
              <a:rPr lang="en-US" dirty="0" err="1" smtClean="0"/>
              <a:t>ZedBoard</a:t>
            </a:r>
            <a:r>
              <a:rPr lang="en-US" dirty="0" smtClean="0"/>
              <a:t> or Xilinx </a:t>
            </a:r>
            <a:r>
              <a:rPr lang="en-US" dirty="0" err="1" smtClean="0"/>
              <a:t>Zynq</a:t>
            </a:r>
            <a:r>
              <a:rPr lang="en-US" dirty="0" smtClean="0"/>
              <a:t> </a:t>
            </a:r>
            <a:r>
              <a:rPr lang="en-US" dirty="0" err="1" smtClean="0"/>
              <a:t>SoC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ARM &lt;-&gt;</a:t>
            </a:r>
            <a:r>
              <a:rPr lang="en-US" baseline="0" dirty="0" smtClean="0"/>
              <a:t> NoC </a:t>
            </a:r>
            <a:r>
              <a:rPr lang="en-US" dirty="0" smtClean="0"/>
              <a:t>HP port</a:t>
            </a:r>
          </a:p>
          <a:p>
            <a:r>
              <a:rPr lang="en-US" dirty="0" smtClean="0"/>
              <a:t>FSL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9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2656599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11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752695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1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8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86625" y="501650"/>
            <a:ext cx="2266950" cy="6248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85775" y="501650"/>
            <a:ext cx="6648450" cy="62484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067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40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85775" y="1763713"/>
            <a:ext cx="9067800" cy="49863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58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59652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85775" y="1763713"/>
            <a:ext cx="4457700" cy="49863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95875" y="1763713"/>
            <a:ext cx="4457700" cy="49863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9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16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198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12044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8211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37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799446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85775" y="1763713"/>
            <a:ext cx="9067800" cy="49863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677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86625" y="501650"/>
            <a:ext cx="2266950" cy="6248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85775" y="501650"/>
            <a:ext cx="6648450" cy="6248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192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403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85775" y="1763713"/>
            <a:ext cx="9067800" cy="49863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0582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596523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85775" y="1763713"/>
            <a:ext cx="4457700" cy="49863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95875" y="1763713"/>
            <a:ext cx="4457700" cy="49863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90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168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19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120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661672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82118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799446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85775" y="1763713"/>
            <a:ext cx="9067800" cy="49863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677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86625" y="501650"/>
            <a:ext cx="2266950" cy="6248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85775" y="501650"/>
            <a:ext cx="6648450" cy="6248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19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85775" y="1763713"/>
            <a:ext cx="4457700" cy="4986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95875" y="1763713"/>
            <a:ext cx="4457700" cy="4986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15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280" y="279375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25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79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99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72568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3464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0"/>
            <a:ext cx="9601200" cy="14398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9194800" y="7138988"/>
            <a:ext cx="366713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41603BB3-D1FB-4412-84C6-A99C2D682427}" type="slidenum">
              <a:rPr lang="de-DE" altLang="en-US" sz="1000" smtClean="0">
                <a:cs typeface="Arial" charset="0"/>
              </a:rPr>
              <a:pPr algn="r">
                <a:buClrTx/>
                <a:buFontTx/>
                <a:buNone/>
                <a:defRPr/>
              </a:pPr>
              <a:t>‹N°›</a:t>
            </a:fld>
            <a:endParaRPr lang="de-DE" altLang="en-US" sz="1000" dirty="0">
              <a:cs typeface="Arial" charset="0"/>
            </a:endParaRPr>
          </a:p>
        </p:txBody>
      </p:sp>
      <p:sp>
        <p:nvSpPr>
          <p:cNvPr id="1032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501650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3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5775" y="1763713"/>
            <a:ext cx="9067800" cy="498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9355" y="0"/>
            <a:ext cx="977733" cy="977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8" descr="http://www-labsticc.univ-ubs.fr/~sevaux/logo-labsticc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528" y="128900"/>
            <a:ext cx="1570925" cy="719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RubFlama" charset="0"/>
          <a:ea typeface="WenQuanYi Micro Hei" charset="0"/>
          <a:cs typeface="WenQuanYi Micro Hei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RubFlama" charset="0"/>
          <a:ea typeface="WenQuanYi Micro Hei" charset="0"/>
          <a:cs typeface="WenQuanYi Micro Hei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RubFlama" charset="0"/>
          <a:ea typeface="WenQuanYi Micro Hei" charset="0"/>
          <a:cs typeface="WenQuanYi Micro Hei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RubFlama" charset="0"/>
          <a:ea typeface="WenQuanYi Micro Hei" charset="0"/>
          <a:cs typeface="WenQuanYi Micro Hei" charset="0"/>
        </a:defRPr>
      </a:lvl5pPr>
      <a:lvl6pPr marL="25146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RubFlama" charset="0"/>
          <a:ea typeface="WenQuanYi Micro Hei" charset="0"/>
          <a:cs typeface="WenQuanYi Micro Hei" charset="0"/>
        </a:defRPr>
      </a:lvl6pPr>
      <a:lvl7pPr marL="29718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RubFlama" charset="0"/>
          <a:ea typeface="WenQuanYi Micro Hei" charset="0"/>
          <a:cs typeface="WenQuanYi Micro Hei" charset="0"/>
        </a:defRPr>
      </a:lvl7pPr>
      <a:lvl8pPr marL="34290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RubFlama" charset="0"/>
          <a:ea typeface="WenQuanYi Micro Hei" charset="0"/>
          <a:cs typeface="WenQuanYi Micro Hei" charset="0"/>
        </a:defRPr>
      </a:lvl8pPr>
      <a:lvl9pPr marL="38862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RubFlama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57200" rtl="0" eaLnBrk="1" fontAlgn="base" hangingPunct="1">
        <a:spcBef>
          <a:spcPts val="8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356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7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100">
          <a:solidFill>
            <a:srgbClr val="003560"/>
          </a:solidFill>
          <a:latin typeface="Calibri" pitchFamily="32" charset="0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3560"/>
          </a:solidFill>
          <a:latin typeface="Calibri" pitchFamily="32" charset="0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3560"/>
          </a:solidFill>
          <a:latin typeface="Calibri" pitchFamily="32" charset="0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3560"/>
          </a:solidFill>
          <a:latin typeface="Calibri" pitchFamily="32" charset="0"/>
          <a:ea typeface="+mn-ea"/>
          <a:cs typeface="+mn-cs"/>
        </a:defRPr>
      </a:lvl5pPr>
      <a:lvl6pPr marL="25146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Calibri" pitchFamily="32" charset="0"/>
          <a:ea typeface="+mn-ea"/>
          <a:cs typeface="+mn-cs"/>
        </a:defRPr>
      </a:lvl6pPr>
      <a:lvl7pPr marL="29718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Calibri" pitchFamily="32" charset="0"/>
          <a:ea typeface="+mn-ea"/>
          <a:cs typeface="+mn-cs"/>
        </a:defRPr>
      </a:lvl7pPr>
      <a:lvl8pPr marL="34290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Calibri" pitchFamily="32" charset="0"/>
          <a:ea typeface="+mn-ea"/>
          <a:cs typeface="+mn-cs"/>
        </a:defRPr>
      </a:lvl8pPr>
      <a:lvl9pPr marL="38862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Calibri" pitchFamily="32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0"/>
            <a:ext cx="9302750" cy="4876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4225" y="0"/>
            <a:ext cx="1312863" cy="131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501650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5pPr>
      <a:lvl6pPr marL="25146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6pPr>
      <a:lvl7pPr marL="29718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7pPr>
      <a:lvl8pPr marL="34290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8pPr>
      <a:lvl9pPr marL="38862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57200" rtl="0" eaLnBrk="1" fontAlgn="base" hangingPunct="1">
        <a:spcBef>
          <a:spcPts val="8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500">
          <a:solidFill>
            <a:srgbClr val="00356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7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100">
          <a:solidFill>
            <a:srgbClr val="003560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3560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3560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3560"/>
          </a:solidFill>
          <a:latin typeface="+mn-lt"/>
          <a:ea typeface="+mn-ea"/>
          <a:cs typeface="+mn-cs"/>
        </a:defRPr>
      </a:lvl5pPr>
      <a:lvl6pPr marL="25146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+mn-lt"/>
          <a:ea typeface="+mn-ea"/>
          <a:cs typeface="+mn-cs"/>
        </a:defRPr>
      </a:lvl6pPr>
      <a:lvl7pPr marL="29718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+mn-lt"/>
          <a:ea typeface="+mn-ea"/>
          <a:cs typeface="+mn-cs"/>
        </a:defRPr>
      </a:lvl7pPr>
      <a:lvl8pPr marL="34290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+mn-lt"/>
          <a:ea typeface="+mn-ea"/>
          <a:cs typeface="+mn-cs"/>
        </a:defRPr>
      </a:lvl8pPr>
      <a:lvl9pPr marL="38862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0"/>
            <a:ext cx="9302750" cy="549434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5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501650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pic>
        <p:nvPicPr>
          <p:cNvPr id="6" name="Picture 2" descr="https://www.tsunamy.fr/trac/tsunamy/chrome/site/logos/TousLogosTsunamy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040" y="6986328"/>
            <a:ext cx="5439683" cy="465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9355" y="0"/>
            <a:ext cx="977733" cy="977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8" descr="http://www-labsticc.univ-ubs.fr/~sevaux/logo-labsticc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528" y="128900"/>
            <a:ext cx="1570925" cy="719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5pPr>
      <a:lvl6pPr marL="25146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6pPr>
      <a:lvl7pPr marL="29718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7pPr>
      <a:lvl8pPr marL="34290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8pPr>
      <a:lvl9pPr marL="38862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57200" rtl="0" eaLnBrk="1" fontAlgn="base" hangingPunct="1">
        <a:spcBef>
          <a:spcPts val="8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500">
          <a:solidFill>
            <a:srgbClr val="00356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7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100">
          <a:solidFill>
            <a:srgbClr val="003560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3560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3560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3560"/>
          </a:solidFill>
          <a:latin typeface="+mn-lt"/>
          <a:ea typeface="+mn-ea"/>
          <a:cs typeface="+mn-cs"/>
        </a:defRPr>
      </a:lvl5pPr>
      <a:lvl6pPr marL="25146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+mn-lt"/>
          <a:ea typeface="+mn-ea"/>
          <a:cs typeface="+mn-cs"/>
        </a:defRPr>
      </a:lvl6pPr>
      <a:lvl7pPr marL="29718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+mn-lt"/>
          <a:ea typeface="+mn-ea"/>
          <a:cs typeface="+mn-cs"/>
        </a:defRPr>
      </a:lvl7pPr>
      <a:lvl8pPr marL="34290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+mn-lt"/>
          <a:ea typeface="+mn-ea"/>
          <a:cs typeface="+mn-cs"/>
        </a:defRPr>
      </a:lvl8pPr>
      <a:lvl9pPr marL="38862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4.png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36104" y="1979637"/>
            <a:ext cx="7632847" cy="1620837"/>
          </a:xfrm>
        </p:spPr>
        <p:txBody>
          <a:bodyPr/>
          <a:lstStyle/>
          <a:p>
            <a:r>
              <a:rPr lang="en-US" sz="2400" b="1" dirty="0">
                <a:solidFill>
                  <a:srgbClr val="E2A52A"/>
                </a:solidFill>
              </a:rPr>
              <a:t>MPSoCSim extension: An OVP Simulator for the Evaluation of Cluster-based </a:t>
            </a:r>
            <a:r>
              <a:rPr lang="en-US" sz="2400" b="1" dirty="0" smtClean="0">
                <a:solidFill>
                  <a:srgbClr val="E2A52A"/>
                </a:solidFill>
              </a:rPr>
              <a:t>Multi </a:t>
            </a:r>
            <a:r>
              <a:rPr lang="en-US" sz="2400" b="1" dirty="0">
                <a:solidFill>
                  <a:srgbClr val="E2A52A"/>
                </a:solidFill>
              </a:rPr>
              <a:t>and Many-core architectures</a:t>
            </a:r>
            <a:r>
              <a:rPr lang="en-US" dirty="0"/>
              <a:t/>
            </a:r>
            <a:br>
              <a:rPr lang="en-US" dirty="0"/>
            </a:br>
            <a:endParaRPr lang="en-US" b="1" dirty="0">
              <a:solidFill>
                <a:srgbClr val="E2A52A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4752528" y="3059757"/>
            <a:ext cx="4608264" cy="2364036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fontAlgn="base" hangingPunct="1"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35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fontAlgn="base" hangingPunct="1">
              <a:spcBef>
                <a:spcPts val="7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31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fontAlgn="base" hangingPunct="1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26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22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22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2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2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2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2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600" b="1" kern="0" dirty="0"/>
              <a:t>Philipp </a:t>
            </a:r>
            <a:r>
              <a:rPr lang="en-US" sz="1600" b="1" kern="0" dirty="0" err="1"/>
              <a:t>Wehner</a:t>
            </a:r>
            <a:r>
              <a:rPr lang="en-US" sz="1600" b="1" kern="0" dirty="0"/>
              <a:t>, Jens </a:t>
            </a:r>
            <a:r>
              <a:rPr lang="en-US" sz="1600" b="1" kern="0" dirty="0" err="1"/>
              <a:t>Rettkowski</a:t>
            </a:r>
            <a:r>
              <a:rPr lang="en-US" sz="1600" b="1" kern="0" dirty="0"/>
              <a:t> </a:t>
            </a:r>
          </a:p>
          <a:p>
            <a:pPr>
              <a:spcBef>
                <a:spcPts val="0"/>
              </a:spcBef>
            </a:pPr>
            <a:r>
              <a:rPr lang="en-US" sz="1600" b="1" kern="0" dirty="0"/>
              <a:t>and Diana </a:t>
            </a:r>
            <a:r>
              <a:rPr lang="en-US" sz="1600" b="1" kern="0" dirty="0" err="1"/>
              <a:t>Göhringer</a:t>
            </a:r>
            <a:endParaRPr lang="en-US" sz="1600" b="1" kern="0" dirty="0"/>
          </a:p>
          <a:p>
            <a:pPr>
              <a:spcBef>
                <a:spcPts val="0"/>
              </a:spcBef>
            </a:pPr>
            <a:r>
              <a:rPr lang="en-US" sz="1600" kern="0" dirty="0"/>
              <a:t>Ruhr-University, Bochum, Germany</a:t>
            </a: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400" dirty="0"/>
              <a:t> {</a:t>
            </a:r>
            <a:r>
              <a:rPr lang="en-US" sz="1400" dirty="0" err="1"/>
              <a:t>philipp.wehner,jens.rettkowski,diana.goehringer</a:t>
            </a:r>
            <a:r>
              <a:rPr lang="en-US" sz="1400" dirty="0"/>
              <a:t>}@rub.de </a:t>
            </a:r>
            <a:endParaRPr lang="en-US" sz="1400" kern="0" dirty="0"/>
          </a:p>
        </p:txBody>
      </p:sp>
      <p:pic>
        <p:nvPicPr>
          <p:cNvPr id="5" name="Picture 2" descr="Université de Bretagne-Sud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334"/>
          <a:stretch/>
        </p:blipFill>
        <p:spPr bwMode="auto">
          <a:xfrm>
            <a:off x="1439912" y="4139877"/>
            <a:ext cx="640709" cy="535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://www-labsticc.univ-ubs.fr/~sevaux/logo-labsticc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243" y="4300394"/>
            <a:ext cx="1063869" cy="48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064" y="4317476"/>
            <a:ext cx="760536" cy="398465"/>
          </a:xfrm>
          <a:prstGeom prst="rect">
            <a:avLst/>
          </a:prstGeom>
          <a:ln>
            <a:noFill/>
          </a:ln>
        </p:spPr>
      </p:pic>
      <p:pic>
        <p:nvPicPr>
          <p:cNvPr id="8" name="Picture 2" descr="Originalbild anzeige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902" y="4220150"/>
            <a:ext cx="495790" cy="49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Sous-titre 2"/>
          <p:cNvSpPr txBox="1">
            <a:spLocks/>
          </p:cNvSpPr>
          <p:nvPr/>
        </p:nvSpPr>
        <p:spPr>
          <a:xfrm>
            <a:off x="215776" y="3059757"/>
            <a:ext cx="4536752" cy="2364036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fontAlgn="base" hangingPunct="1"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35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fontAlgn="base" hangingPunct="1">
              <a:spcBef>
                <a:spcPts val="7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31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fontAlgn="base" hangingPunct="1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26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22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22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2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2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2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2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600" b="1" u="sng" kern="0" dirty="0"/>
              <a:t>Maria Méndez Real</a:t>
            </a:r>
            <a:r>
              <a:rPr lang="en-US" sz="1600" b="1" kern="0" dirty="0"/>
              <a:t>, Vincent </a:t>
            </a:r>
            <a:r>
              <a:rPr lang="en-US" sz="1600" b="1" kern="0" dirty="0" err="1"/>
              <a:t>Migliore</a:t>
            </a:r>
            <a:r>
              <a:rPr lang="en-US" sz="1600" b="1" kern="0" dirty="0"/>
              <a:t>, </a:t>
            </a:r>
            <a:r>
              <a:rPr lang="en-US" sz="1600" b="1" kern="0" dirty="0" err="1"/>
              <a:t>Vianney</a:t>
            </a:r>
            <a:r>
              <a:rPr lang="en-US" sz="1600" b="1" kern="0" dirty="0"/>
              <a:t> </a:t>
            </a:r>
            <a:r>
              <a:rPr lang="en-US" sz="1600" b="1" kern="0" dirty="0" err="1"/>
              <a:t>Lapotre</a:t>
            </a:r>
            <a:r>
              <a:rPr lang="en-US" sz="1600" b="1" kern="0" dirty="0"/>
              <a:t> and Guy Gogniat</a:t>
            </a:r>
          </a:p>
          <a:p>
            <a:pPr>
              <a:spcBef>
                <a:spcPts val="0"/>
              </a:spcBef>
            </a:pPr>
            <a:r>
              <a:rPr lang="en-US" sz="1600" dirty="0" err="1"/>
              <a:t>Université</a:t>
            </a:r>
            <a:r>
              <a:rPr lang="en-US" sz="1600" dirty="0"/>
              <a:t> Bretagne-</a:t>
            </a:r>
            <a:r>
              <a:rPr lang="en-US" sz="1600" dirty="0" err="1"/>
              <a:t>Sud</a:t>
            </a:r>
            <a:r>
              <a:rPr lang="en-US" sz="1600" dirty="0"/>
              <a:t>, Lab-STICC, Lorient, France</a:t>
            </a:r>
            <a:r>
              <a:rPr lang="en-US" sz="1400" dirty="0"/>
              <a:t> {</a:t>
            </a:r>
            <a:r>
              <a:rPr lang="en-US" sz="1400" dirty="0" err="1"/>
              <a:t>maria.mendez,name.surname</a:t>
            </a:r>
            <a:r>
              <a:rPr lang="en-US" sz="1400" dirty="0"/>
              <a:t>}@univ-ubs.fr 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147017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95461"/>
            <a:ext cx="8609013" cy="857250"/>
          </a:xfrm>
        </p:spPr>
        <p:txBody>
          <a:bodyPr/>
          <a:lstStyle/>
          <a:p>
            <a:pPr algn="l"/>
            <a:r>
              <a:rPr lang="en-US" b="1" kern="1200" dirty="0">
                <a:latin typeface="Calibri" panose="020F0502020204030204" pitchFamily="34" charset="0"/>
              </a:rPr>
              <a:t>MPSoCSim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503808" y="827509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 algn="l"/>
            <a:r>
              <a:rPr lang="en-US" sz="2000" kern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Comparison with HW implementation</a:t>
            </a:r>
          </a:p>
        </p:txBody>
      </p:sp>
      <p:grpSp>
        <p:nvGrpSpPr>
          <p:cNvPr id="7" name="Groupe 6"/>
          <p:cNvGrpSpPr/>
          <p:nvPr/>
        </p:nvGrpSpPr>
        <p:grpSpPr>
          <a:xfrm>
            <a:off x="1799952" y="2771725"/>
            <a:ext cx="4400550" cy="3924300"/>
            <a:chOff x="1799952" y="2771725"/>
            <a:chExt cx="4400550" cy="39243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9952" y="2771725"/>
              <a:ext cx="4400550" cy="3924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4"/>
            <p:cNvSpPr/>
            <p:nvPr/>
          </p:nvSpPr>
          <p:spPr bwMode="auto">
            <a:xfrm>
              <a:off x="1799952" y="2771725"/>
              <a:ext cx="4400550" cy="39243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" name="Bulle ronde 3"/>
          <p:cNvSpPr/>
          <p:nvPr/>
        </p:nvSpPr>
        <p:spPr bwMode="auto">
          <a:xfrm>
            <a:off x="5040312" y="1619597"/>
            <a:ext cx="4968552" cy="1224136"/>
          </a:xfrm>
          <a:prstGeom prst="wedgeEllipseCallout">
            <a:avLst>
              <a:gd name="adj1" fmla="val -34711"/>
              <a:gd name="adj2" fmla="val 90956"/>
            </a:avLst>
          </a:prstGeo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</a:rPr>
              <a:t>eviation</a:t>
            </a: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</a:rPr>
              <a:t/>
            </a:r>
            <a:b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</a:rPr>
            </a:b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</a:rPr>
              <a:t>(sim. exec. time</a:t>
            </a:r>
            <a:r>
              <a:rPr kumimoji="0" lang="en-US" sz="1600" i="0" u="none" strike="noStrike" cap="none" normalizeH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</a:rPr>
              <a:t> / exec. time on HW)</a:t>
            </a:r>
          </a:p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</a:rPr>
              <a:t>from 17% down to 2,5%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6803" y="7350040"/>
            <a:ext cx="9505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[1] “P. </a:t>
            </a:r>
            <a:r>
              <a:rPr lang="en-US" sz="1000" dirty="0" err="1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Wehner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, et al., “MPSoCSim: An extended OVP Simulator for Modeling and Evaluation of NoC based heterogeneous MPSoCs”, in  proc. of </a:t>
            </a:r>
            <a:r>
              <a:rPr lang="en-US" sz="1000" dirty="0" err="1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ViPES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 in SAMOS, 2015. </a:t>
            </a:r>
          </a:p>
          <a:p>
            <a:endParaRPr lang="en-US" sz="1000" b="1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72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95461"/>
            <a:ext cx="8609013" cy="857250"/>
          </a:xfrm>
        </p:spPr>
        <p:txBody>
          <a:bodyPr/>
          <a:lstStyle/>
          <a:p>
            <a:pPr algn="l"/>
            <a:r>
              <a:rPr lang="en-US" b="1" kern="1200" dirty="0">
                <a:latin typeface="Calibri" panose="020F0502020204030204" pitchFamily="34" charset="0"/>
              </a:rPr>
              <a:t>MPSoCSim extension</a:t>
            </a:r>
          </a:p>
        </p:txBody>
      </p:sp>
      <p:pic>
        <p:nvPicPr>
          <p:cNvPr id="35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24" y="2123653"/>
            <a:ext cx="3705225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ZoneTexte 35"/>
          <p:cNvSpPr txBox="1"/>
          <p:nvPr/>
        </p:nvSpPr>
        <p:spPr>
          <a:xfrm>
            <a:off x="1574171" y="2456658"/>
            <a:ext cx="9165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Cluster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3475732" y="2456658"/>
            <a:ext cx="9165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Cluster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3456136" y="4139877"/>
            <a:ext cx="9165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Cluster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11" name="ZoneTexte 110"/>
          <p:cNvSpPr txBox="1"/>
          <p:nvPr/>
        </p:nvSpPr>
        <p:spPr>
          <a:xfrm>
            <a:off x="1583928" y="4144705"/>
            <a:ext cx="9165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Cluster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9" name="Ellipse 38"/>
          <p:cNvSpPr/>
          <p:nvPr/>
        </p:nvSpPr>
        <p:spPr bwMode="auto">
          <a:xfrm>
            <a:off x="3312120" y="2123653"/>
            <a:ext cx="994252" cy="961665"/>
          </a:xfrm>
          <a:prstGeom prst="ellipse">
            <a:avLst/>
          </a:prstGeom>
          <a:noFill/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23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95461"/>
            <a:ext cx="8609013" cy="857250"/>
          </a:xfrm>
        </p:spPr>
        <p:txBody>
          <a:bodyPr/>
          <a:lstStyle/>
          <a:p>
            <a:pPr algn="l"/>
            <a:r>
              <a:rPr lang="en-US" b="1" kern="1200" dirty="0">
                <a:latin typeface="Calibri" panose="020F0502020204030204" pitchFamily="34" charset="0"/>
              </a:rPr>
              <a:t>MPSoCSim extension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181731" y="2627710"/>
            <a:ext cx="2664297" cy="1931400"/>
            <a:chOff x="181731" y="2627710"/>
            <a:chExt cx="2664297" cy="1931400"/>
          </a:xfr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10800000" scaled="1"/>
            <a:tileRect/>
          </a:gradFill>
        </p:grpSpPr>
        <p:sp>
          <p:nvSpPr>
            <p:cNvPr id="32" name="Rectangle 31"/>
            <p:cNvSpPr/>
            <p:nvPr/>
          </p:nvSpPr>
          <p:spPr bwMode="auto">
            <a:xfrm>
              <a:off x="181731" y="2627710"/>
              <a:ext cx="2664297" cy="1931400"/>
            </a:xfrm>
            <a:prstGeom prst="rect">
              <a:avLst/>
            </a:prstGeom>
            <a:grpFill/>
            <a:ln w="28575" cap="flat" cmpd="sng" algn="ctr">
              <a:solidFill>
                <a:schemeClr val="accent6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1696301" y="2679972"/>
              <a:ext cx="1113723" cy="30777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6">
                      <a:lumMod val="75000"/>
                    </a:schemeClr>
                  </a:solidFill>
                </a:rPr>
                <a:t>Subgroup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4125" name="Groupe 4124"/>
          <p:cNvGrpSpPr/>
          <p:nvPr/>
        </p:nvGrpSpPr>
        <p:grpSpPr>
          <a:xfrm>
            <a:off x="72255" y="2483693"/>
            <a:ext cx="9936609" cy="4392488"/>
            <a:chOff x="-1713" y="2483693"/>
            <a:chExt cx="9936609" cy="4392488"/>
          </a:xfrm>
        </p:grpSpPr>
        <p:pic>
          <p:nvPicPr>
            <p:cNvPr id="4106" name="Picture 10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398"/>
            <a:stretch/>
          </p:blipFill>
          <p:spPr bwMode="auto">
            <a:xfrm>
              <a:off x="5840287" y="4126929"/>
              <a:ext cx="4094609" cy="1381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8" name="Connecteur droit 27"/>
            <p:cNvCxnSpPr/>
            <p:nvPr/>
          </p:nvCxnSpPr>
          <p:spPr bwMode="auto">
            <a:xfrm flipH="1">
              <a:off x="5767908" y="4126929"/>
              <a:ext cx="1" cy="6122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7" name="Groupe 16"/>
            <p:cNvGrpSpPr/>
            <p:nvPr/>
          </p:nvGrpSpPr>
          <p:grpSpPr>
            <a:xfrm>
              <a:off x="5245273" y="3391276"/>
              <a:ext cx="1019175" cy="771525"/>
              <a:chOff x="6048424" y="3994834"/>
              <a:chExt cx="1019175" cy="771525"/>
            </a:xfrm>
          </p:grpSpPr>
          <p:pic>
            <p:nvPicPr>
              <p:cNvPr id="13" name="Picture 8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48424" y="3994834"/>
                <a:ext cx="1019175" cy="771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" name="ZoneTexte 13"/>
              <p:cNvSpPr txBox="1"/>
              <p:nvPr/>
            </p:nvSpPr>
            <p:spPr>
              <a:xfrm>
                <a:off x="6112222" y="4118986"/>
                <a:ext cx="9553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  <a:latin typeface="+mj-lt"/>
                  </a:rPr>
                  <a:t>Shared</a:t>
                </a:r>
              </a:p>
              <a:p>
                <a:pPr algn="ctr"/>
                <a:r>
                  <a:rPr lang="en-US" sz="1400" b="1" dirty="0">
                    <a:solidFill>
                      <a:schemeClr val="tx1"/>
                    </a:solidFill>
                    <a:latin typeface="+mj-lt"/>
                  </a:rPr>
                  <a:t>RAM</a:t>
                </a:r>
              </a:p>
            </p:txBody>
          </p:sp>
        </p:grpSp>
        <p:cxnSp>
          <p:nvCxnSpPr>
            <p:cNvPr id="70" name="Connecteur droit 69"/>
            <p:cNvCxnSpPr/>
            <p:nvPr/>
          </p:nvCxnSpPr>
          <p:spPr bwMode="auto">
            <a:xfrm>
              <a:off x="4310707" y="4342953"/>
              <a:ext cx="0" cy="36004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56" name="Groupe 55"/>
            <p:cNvGrpSpPr/>
            <p:nvPr/>
          </p:nvGrpSpPr>
          <p:grpSpPr>
            <a:xfrm>
              <a:off x="2815084" y="2751989"/>
              <a:ext cx="2592288" cy="1705702"/>
              <a:chOff x="3311723" y="1763613"/>
              <a:chExt cx="2592288" cy="1705702"/>
            </a:xfrm>
          </p:grpSpPr>
          <p:pic>
            <p:nvPicPr>
              <p:cNvPr id="57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4128" y="1763613"/>
                <a:ext cx="1447800" cy="1581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58" name="Groupe 57"/>
              <p:cNvGrpSpPr/>
              <p:nvPr/>
            </p:nvGrpSpPr>
            <p:grpSpPr>
              <a:xfrm>
                <a:off x="4821112" y="2397074"/>
                <a:ext cx="938883" cy="771525"/>
                <a:chOff x="4768130" y="3994835"/>
                <a:chExt cx="938883" cy="771525"/>
              </a:xfrm>
            </p:grpSpPr>
            <p:pic>
              <p:nvPicPr>
                <p:cNvPr id="61" name="Picture 8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68130" y="3994835"/>
                  <a:ext cx="938883" cy="7715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2" name="ZoneTexte 61"/>
                <p:cNvSpPr txBox="1"/>
                <p:nvPr/>
              </p:nvSpPr>
              <p:spPr>
                <a:xfrm>
                  <a:off x="4831928" y="4118987"/>
                  <a:ext cx="8750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>
                      <a:solidFill>
                        <a:schemeClr val="tx1"/>
                      </a:solidFill>
                      <a:latin typeface="+mj-lt"/>
                    </a:rPr>
                    <a:t>Local RAM</a:t>
                  </a:r>
                </a:p>
              </p:txBody>
            </p:sp>
          </p:grpSp>
          <p:cxnSp>
            <p:nvCxnSpPr>
              <p:cNvPr id="60" name="Connecteur droit 59"/>
              <p:cNvCxnSpPr/>
              <p:nvPr/>
            </p:nvCxnSpPr>
            <p:spPr bwMode="auto">
              <a:xfrm>
                <a:off x="5294692" y="3147391"/>
                <a:ext cx="0" cy="135178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9" name="Double flèche verticale 58"/>
              <p:cNvSpPr/>
              <p:nvPr/>
            </p:nvSpPr>
            <p:spPr bwMode="auto">
              <a:xfrm rot="5400000">
                <a:off x="4483316" y="2048621"/>
                <a:ext cx="249101" cy="2592288"/>
              </a:xfrm>
              <a:prstGeom prst="upDownArrow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74" name="Connecteur droit 73"/>
            <p:cNvCxnSpPr/>
            <p:nvPr/>
          </p:nvCxnSpPr>
          <p:spPr bwMode="auto">
            <a:xfrm>
              <a:off x="1620464" y="4379089"/>
              <a:ext cx="0" cy="36004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112" name="Groupe 4111"/>
            <p:cNvGrpSpPr/>
            <p:nvPr/>
          </p:nvGrpSpPr>
          <p:grpSpPr>
            <a:xfrm>
              <a:off x="143768" y="2751990"/>
              <a:ext cx="2592288" cy="1705702"/>
              <a:chOff x="3311723" y="1763613"/>
              <a:chExt cx="2592288" cy="1705702"/>
            </a:xfrm>
          </p:grpSpPr>
          <p:pic>
            <p:nvPicPr>
              <p:cNvPr id="4100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4128" y="1763613"/>
                <a:ext cx="1447800" cy="1581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0" name="Groupe 9"/>
              <p:cNvGrpSpPr/>
              <p:nvPr/>
            </p:nvGrpSpPr>
            <p:grpSpPr>
              <a:xfrm>
                <a:off x="4821112" y="2397074"/>
                <a:ext cx="938883" cy="771525"/>
                <a:chOff x="4768130" y="3994835"/>
                <a:chExt cx="938883" cy="771525"/>
              </a:xfrm>
            </p:grpSpPr>
            <p:pic>
              <p:nvPicPr>
                <p:cNvPr id="4104" name="Picture 8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68130" y="3994835"/>
                  <a:ext cx="938883" cy="7715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5" name="ZoneTexte 4"/>
                <p:cNvSpPr txBox="1"/>
                <p:nvPr/>
              </p:nvSpPr>
              <p:spPr>
                <a:xfrm>
                  <a:off x="4831928" y="4118987"/>
                  <a:ext cx="8750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>
                      <a:solidFill>
                        <a:schemeClr val="tx1"/>
                      </a:solidFill>
                      <a:latin typeface="+mj-lt"/>
                    </a:rPr>
                    <a:t>Local RAM</a:t>
                  </a:r>
                </a:p>
              </p:txBody>
            </p:sp>
          </p:grpSp>
          <p:sp>
            <p:nvSpPr>
              <p:cNvPr id="9" name="Double flèche verticale 8"/>
              <p:cNvSpPr/>
              <p:nvPr/>
            </p:nvSpPr>
            <p:spPr bwMode="auto">
              <a:xfrm rot="5400000">
                <a:off x="4483316" y="2048621"/>
                <a:ext cx="249101" cy="2592288"/>
              </a:xfrm>
              <a:prstGeom prst="upDownArrow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2" name="Connecteur droit 11"/>
              <p:cNvCxnSpPr/>
              <p:nvPr/>
            </p:nvCxnSpPr>
            <p:spPr bwMode="auto">
              <a:xfrm>
                <a:off x="5294234" y="3147390"/>
                <a:ext cx="0" cy="135178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83" name="Connecteur droit 82"/>
            <p:cNvCxnSpPr/>
            <p:nvPr/>
          </p:nvCxnSpPr>
          <p:spPr bwMode="auto">
            <a:xfrm>
              <a:off x="1620464" y="4817491"/>
              <a:ext cx="0" cy="36004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76" name="Groupe 75"/>
            <p:cNvGrpSpPr/>
            <p:nvPr/>
          </p:nvGrpSpPr>
          <p:grpSpPr>
            <a:xfrm rot="10800000">
              <a:off x="143768" y="5063033"/>
              <a:ext cx="2592288" cy="1705702"/>
              <a:chOff x="3311723" y="1763613"/>
              <a:chExt cx="2592288" cy="1705702"/>
            </a:xfrm>
          </p:grpSpPr>
          <p:pic>
            <p:nvPicPr>
              <p:cNvPr id="77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4128" y="1763613"/>
                <a:ext cx="1447800" cy="1581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78" name="Groupe 77"/>
              <p:cNvGrpSpPr/>
              <p:nvPr/>
            </p:nvGrpSpPr>
            <p:grpSpPr>
              <a:xfrm>
                <a:off x="4821112" y="2397074"/>
                <a:ext cx="938883" cy="771525"/>
                <a:chOff x="4768130" y="3994835"/>
                <a:chExt cx="938883" cy="771525"/>
              </a:xfrm>
            </p:grpSpPr>
            <p:pic>
              <p:nvPicPr>
                <p:cNvPr id="81" name="Picture 8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68130" y="3994835"/>
                  <a:ext cx="938883" cy="7715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2" name="ZoneTexte 81"/>
                <p:cNvSpPr txBox="1"/>
                <p:nvPr/>
              </p:nvSpPr>
              <p:spPr>
                <a:xfrm rot="10800000">
                  <a:off x="4831928" y="4118987"/>
                  <a:ext cx="8750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>
                      <a:solidFill>
                        <a:schemeClr val="tx1"/>
                      </a:solidFill>
                      <a:latin typeface="+mj-lt"/>
                    </a:rPr>
                    <a:t>Local RAM</a:t>
                  </a:r>
                </a:p>
              </p:txBody>
            </p:sp>
          </p:grpSp>
          <p:sp>
            <p:nvSpPr>
              <p:cNvPr id="79" name="Double flèche verticale 78"/>
              <p:cNvSpPr/>
              <p:nvPr/>
            </p:nvSpPr>
            <p:spPr bwMode="auto">
              <a:xfrm rot="5400000">
                <a:off x="4483316" y="2048621"/>
                <a:ext cx="249101" cy="2592288"/>
              </a:xfrm>
              <a:prstGeom prst="upDownArrow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80" name="Connecteur droit 79"/>
              <p:cNvCxnSpPr/>
              <p:nvPr/>
            </p:nvCxnSpPr>
            <p:spPr bwMode="auto">
              <a:xfrm>
                <a:off x="5294234" y="3147390"/>
                <a:ext cx="0" cy="135178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91" name="Connecteur droit 90"/>
            <p:cNvCxnSpPr/>
            <p:nvPr/>
          </p:nvCxnSpPr>
          <p:spPr bwMode="auto">
            <a:xfrm>
              <a:off x="4310707" y="4817491"/>
              <a:ext cx="0" cy="36004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92" name="Groupe 91"/>
            <p:cNvGrpSpPr/>
            <p:nvPr/>
          </p:nvGrpSpPr>
          <p:grpSpPr>
            <a:xfrm rot="10800000">
              <a:off x="2808064" y="5063033"/>
              <a:ext cx="2592288" cy="1705702"/>
              <a:chOff x="3311723" y="1763613"/>
              <a:chExt cx="2592288" cy="1705702"/>
            </a:xfrm>
          </p:grpSpPr>
          <p:pic>
            <p:nvPicPr>
              <p:cNvPr id="93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78050" y="1763613"/>
                <a:ext cx="1447800" cy="1581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4" name="Groupe 93"/>
              <p:cNvGrpSpPr/>
              <p:nvPr/>
            </p:nvGrpSpPr>
            <p:grpSpPr>
              <a:xfrm>
                <a:off x="4821112" y="2397074"/>
                <a:ext cx="938883" cy="771525"/>
                <a:chOff x="4768130" y="3994835"/>
                <a:chExt cx="938883" cy="771525"/>
              </a:xfrm>
            </p:grpSpPr>
            <p:pic>
              <p:nvPicPr>
                <p:cNvPr id="97" name="Picture 8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68130" y="3994835"/>
                  <a:ext cx="938883" cy="7715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8" name="ZoneTexte 97"/>
                <p:cNvSpPr txBox="1"/>
                <p:nvPr/>
              </p:nvSpPr>
              <p:spPr>
                <a:xfrm rot="10800000">
                  <a:off x="4831928" y="4118987"/>
                  <a:ext cx="8750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>
                      <a:solidFill>
                        <a:schemeClr val="tx1"/>
                      </a:solidFill>
                      <a:latin typeface="+mj-lt"/>
                    </a:rPr>
                    <a:t>Local RAM</a:t>
                  </a:r>
                </a:p>
              </p:txBody>
            </p:sp>
          </p:grpSp>
          <p:sp>
            <p:nvSpPr>
              <p:cNvPr id="95" name="Double flèche verticale 94"/>
              <p:cNvSpPr/>
              <p:nvPr/>
            </p:nvSpPr>
            <p:spPr bwMode="auto">
              <a:xfrm rot="5400000">
                <a:off x="4483316" y="2048621"/>
                <a:ext cx="249101" cy="2592288"/>
              </a:xfrm>
              <a:prstGeom prst="upDownArrow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96" name="Connecteur droit 95"/>
              <p:cNvCxnSpPr/>
              <p:nvPr/>
            </p:nvCxnSpPr>
            <p:spPr bwMode="auto">
              <a:xfrm>
                <a:off x="5294234" y="3147390"/>
                <a:ext cx="0" cy="135178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5" name="Double flèche verticale 24"/>
            <p:cNvSpPr/>
            <p:nvPr/>
          </p:nvSpPr>
          <p:spPr bwMode="auto">
            <a:xfrm rot="5400000">
              <a:off x="3008685" y="1779017"/>
              <a:ext cx="249100" cy="5978934"/>
            </a:xfrm>
            <a:prstGeom prst="upDownArrow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4124" name="Rectangle 4123"/>
            <p:cNvSpPr/>
            <p:nvPr/>
          </p:nvSpPr>
          <p:spPr bwMode="auto">
            <a:xfrm>
              <a:off x="-1713" y="2483693"/>
              <a:ext cx="9936609" cy="43924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7" name="ZoneTexte 6"/>
          <p:cNvSpPr txBox="1"/>
          <p:nvPr/>
        </p:nvSpPr>
        <p:spPr>
          <a:xfrm>
            <a:off x="1151880" y="4192140"/>
            <a:ext cx="1620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</a:rPr>
              <a:t>Local bus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2627474" y="4629984"/>
            <a:ext cx="1620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</a:rPr>
              <a:t>Shared bus</a:t>
            </a:r>
          </a:p>
        </p:txBody>
      </p:sp>
      <p:pic>
        <p:nvPicPr>
          <p:cNvPr id="50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9" t="5687" r="7958" b="82860"/>
          <a:stretch/>
        </p:blipFill>
        <p:spPr bwMode="auto">
          <a:xfrm>
            <a:off x="1403491" y="6489135"/>
            <a:ext cx="1287847" cy="181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9" t="5687" r="7958" b="82860"/>
          <a:stretch/>
        </p:blipFill>
        <p:spPr bwMode="auto">
          <a:xfrm>
            <a:off x="4068848" y="6489135"/>
            <a:ext cx="1287847" cy="181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ZoneTexte 51"/>
          <p:cNvSpPr txBox="1"/>
          <p:nvPr/>
        </p:nvSpPr>
        <p:spPr>
          <a:xfrm>
            <a:off x="71760" y="6876181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A cluster</a:t>
            </a:r>
          </a:p>
        </p:txBody>
      </p:sp>
      <p:sp>
        <p:nvSpPr>
          <p:cNvPr id="53" name="Bulle ronde 52"/>
          <p:cNvSpPr/>
          <p:nvPr/>
        </p:nvSpPr>
        <p:spPr bwMode="auto">
          <a:xfrm>
            <a:off x="71760" y="1475581"/>
            <a:ext cx="2802023" cy="728997"/>
          </a:xfrm>
          <a:prstGeom prst="wedgeEllipseCallout">
            <a:avLst>
              <a:gd name="adj1" fmla="val 9695"/>
              <a:gd name="adj2" fmla="val 105154"/>
            </a:avLst>
          </a:prstGeo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Local memory for code, heap and stack</a:t>
            </a:r>
            <a:endParaRPr kumimoji="0" lang="en-US" sz="1400" i="0" u="none" strike="noStrike" cap="none" normalizeH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55" name="Bulle ronde 54"/>
          <p:cNvSpPr/>
          <p:nvPr/>
        </p:nvSpPr>
        <p:spPr bwMode="auto">
          <a:xfrm>
            <a:off x="6351388" y="2751990"/>
            <a:ext cx="2802023" cy="728997"/>
          </a:xfrm>
          <a:prstGeom prst="wedgeEllipseCallout">
            <a:avLst>
              <a:gd name="adj1" fmla="val -49226"/>
              <a:gd name="adj2" fmla="val 72055"/>
            </a:avLst>
          </a:prstGeo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Shared memory for communication</a:t>
            </a:r>
            <a:endParaRPr kumimoji="0" lang="en-US" sz="1400" i="0" u="none" strike="noStrike" cap="none" normalizeH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63" name="Bulle ronde 62"/>
          <p:cNvSpPr/>
          <p:nvPr/>
        </p:nvSpPr>
        <p:spPr bwMode="auto">
          <a:xfrm>
            <a:off x="2970949" y="1512774"/>
            <a:ext cx="3275180" cy="873012"/>
          </a:xfrm>
          <a:prstGeom prst="wedgeEllipseCallout">
            <a:avLst>
              <a:gd name="adj1" fmla="val -52784"/>
              <a:gd name="adj2" fmla="val 76941"/>
            </a:avLst>
          </a:prstGeo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Adjustable/heterogeneous number of subgroups and processors</a:t>
            </a:r>
            <a:endParaRPr kumimoji="0" lang="en-US" sz="1400" i="0" u="none" strike="noStrike" cap="none" normalizeH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79060" y="5431135"/>
            <a:ext cx="1136707" cy="10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152539" y="5449160"/>
            <a:ext cx="1136707" cy="10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755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9" grpId="0"/>
      <p:bldP spid="53" grpId="0" animBg="1"/>
      <p:bldP spid="55" grpId="0" animBg="1"/>
      <p:bldP spid="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95461"/>
            <a:ext cx="8609013" cy="857250"/>
          </a:xfrm>
        </p:spPr>
        <p:txBody>
          <a:bodyPr/>
          <a:lstStyle/>
          <a:p>
            <a:pPr algn="l"/>
            <a:r>
              <a:rPr lang="en-US" b="1" kern="1200" dirty="0">
                <a:latin typeface="Calibri" panose="020F0502020204030204" pitchFamily="34" charset="0"/>
              </a:rPr>
              <a:t>Evaluation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Regular clusters composed of 4 µ</a:t>
            </a:r>
            <a:r>
              <a:rPr lang="en-US" sz="2000" dirty="0" err="1" smtClean="0">
                <a:latin typeface="Calibri" panose="020F0502020204030204" pitchFamily="34" charset="0"/>
              </a:rPr>
              <a:t>Bs</a:t>
            </a:r>
            <a:r>
              <a:rPr lang="en-US" sz="2000" dirty="0" smtClean="0">
                <a:latin typeface="Calibri" panose="020F0502020204030204" pitchFamily="34" charset="0"/>
              </a:rPr>
              <a:t>, one cluster composed of 1 ARM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2x2 </a:t>
            </a:r>
            <a:r>
              <a:rPr lang="en-US" sz="2000" b="1" dirty="0">
                <a:latin typeface="Calibri" panose="020F0502020204030204" pitchFamily="34" charset="0"/>
              </a:rPr>
              <a:t>(12 µ</a:t>
            </a:r>
            <a:r>
              <a:rPr lang="en-US" sz="2000" b="1" dirty="0" err="1">
                <a:latin typeface="Calibri" panose="020F0502020204030204" pitchFamily="34" charset="0"/>
              </a:rPr>
              <a:t>Bs</a:t>
            </a:r>
            <a:r>
              <a:rPr lang="en-US" sz="2000" b="1" dirty="0">
                <a:latin typeface="Calibri" panose="020F0502020204030204" pitchFamily="34" charset="0"/>
              </a:rPr>
              <a:t> + 1 ARM) </a:t>
            </a:r>
            <a:r>
              <a:rPr lang="en-US" sz="2000" dirty="0">
                <a:latin typeface="Calibri" panose="020F0502020204030204" pitchFamily="34" charset="0"/>
              </a:rPr>
              <a:t>and 4x4 </a:t>
            </a:r>
            <a:r>
              <a:rPr lang="en-US" sz="2000" b="1" dirty="0">
                <a:latin typeface="Calibri" panose="020F0502020204030204" pitchFamily="34" charset="0"/>
              </a:rPr>
              <a:t>(60 µ</a:t>
            </a:r>
            <a:r>
              <a:rPr lang="en-US" sz="2000" b="1" dirty="0" err="1">
                <a:latin typeface="Calibri" panose="020F0502020204030204" pitchFamily="34" charset="0"/>
              </a:rPr>
              <a:t>Bs</a:t>
            </a:r>
            <a:r>
              <a:rPr lang="en-US" sz="2000" b="1" dirty="0">
                <a:latin typeface="Calibri" panose="020F0502020204030204" pitchFamily="34" charset="0"/>
              </a:rPr>
              <a:t> + 1 ARM) </a:t>
            </a:r>
            <a:r>
              <a:rPr lang="en-US" sz="2000" dirty="0">
                <a:latin typeface="Calibri" panose="020F0502020204030204" pitchFamily="34" charset="0"/>
              </a:rPr>
              <a:t>clusters architecture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Evaluation through matrices multiplications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Evaluation </a:t>
            </a:r>
            <a:r>
              <a:rPr lang="en-US" sz="2000" dirty="0">
                <a:latin typeface="Calibri" panose="020F0502020204030204" pitchFamily="34" charset="0"/>
              </a:rPr>
              <a:t>of the scalability of simulated systems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Debugging, detection of bottleneck…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Simulation of homogeneous/heterogeneous systems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503808" y="827509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 algn="l"/>
            <a:r>
              <a:rPr lang="en-US" sz="2000" kern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Experimental protocol</a:t>
            </a:r>
          </a:p>
        </p:txBody>
      </p:sp>
    </p:spTree>
    <p:extLst>
      <p:ext uri="{BB962C8B-B14F-4D97-AF65-F5344CB8AC3E}">
        <p14:creationId xmlns:p14="http://schemas.microsoft.com/office/powerpoint/2010/main" val="101991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95461"/>
            <a:ext cx="8609013" cy="857250"/>
          </a:xfrm>
        </p:spPr>
        <p:txBody>
          <a:bodyPr/>
          <a:lstStyle/>
          <a:p>
            <a:pPr algn="l"/>
            <a:r>
              <a:rPr lang="en-US" b="1" kern="1200" dirty="0">
                <a:latin typeface="Calibri" panose="020F0502020204030204" pitchFamily="34" charset="0"/>
              </a:rPr>
              <a:t>Evaluation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503808" y="827509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 algn="l"/>
            <a:r>
              <a:rPr lang="en-US" sz="2000" kern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Simulated execution time</a:t>
            </a: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81675"/>
            <a:ext cx="50863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453" y="7773572"/>
            <a:ext cx="4695172" cy="589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-29617" y="8388349"/>
            <a:ext cx="6912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- Scalabilité </a:t>
            </a:r>
            <a:r>
              <a:rPr lang="en-US" dirty="0" err="1">
                <a:solidFill>
                  <a:schemeClr val="tx1"/>
                </a:solidFill>
              </a:rPr>
              <a:t>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termes</a:t>
            </a:r>
            <a:r>
              <a:rPr lang="en-US" dirty="0">
                <a:solidFill>
                  <a:schemeClr val="tx1"/>
                </a:solidFill>
              </a:rPr>
              <a:t> de temps de simulation</a:t>
            </a:r>
          </a:p>
          <a:p>
            <a:pPr marL="342900" indent="-342900">
              <a:buFontTx/>
              <a:buChar char="-"/>
            </a:pPr>
            <a:r>
              <a:rPr lang="en-US" dirty="0" err="1">
                <a:solidFill>
                  <a:schemeClr val="tx1"/>
                </a:solidFill>
              </a:rPr>
              <a:t>Aussi</a:t>
            </a:r>
            <a:r>
              <a:rPr lang="en-US" dirty="0">
                <a:solidFill>
                  <a:schemeClr val="tx1"/>
                </a:solidFill>
              </a:rPr>
              <a:t> on </a:t>
            </a:r>
            <a:r>
              <a:rPr lang="en-US" dirty="0" err="1">
                <a:solidFill>
                  <a:schemeClr val="tx1"/>
                </a:solidFill>
              </a:rPr>
              <a:t>peut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voir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ici</a:t>
            </a:r>
            <a:r>
              <a:rPr lang="en-US" dirty="0">
                <a:solidFill>
                  <a:schemeClr val="tx1"/>
                </a:solidFill>
              </a:rPr>
              <a:t> le moment à </a:t>
            </a:r>
            <a:r>
              <a:rPr lang="en-US" dirty="0" err="1">
                <a:solidFill>
                  <a:schemeClr val="tx1"/>
                </a:solidFill>
              </a:rPr>
              <a:t>partir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duquel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ça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vaut</a:t>
            </a:r>
            <a:r>
              <a:rPr lang="en-US" dirty="0">
                <a:solidFill>
                  <a:schemeClr val="tx1"/>
                </a:solidFill>
              </a:rPr>
              <a:t> le coup de passer à </a:t>
            </a:r>
            <a:r>
              <a:rPr lang="en-US" dirty="0" err="1">
                <a:solidFill>
                  <a:schemeClr val="tx1"/>
                </a:solidFill>
              </a:rPr>
              <a:t>une</a:t>
            </a:r>
            <a:r>
              <a:rPr lang="en-US" dirty="0">
                <a:solidFill>
                  <a:schemeClr val="tx1"/>
                </a:solidFill>
              </a:rPr>
              <a:t> architecture plus large (</a:t>
            </a:r>
            <a:r>
              <a:rPr lang="en-US" dirty="0" err="1">
                <a:solidFill>
                  <a:schemeClr val="tx1"/>
                </a:solidFill>
              </a:rPr>
              <a:t>lorsque</a:t>
            </a:r>
            <a:r>
              <a:rPr lang="en-US" dirty="0">
                <a:solidFill>
                  <a:schemeClr val="tx1"/>
                </a:solidFill>
              </a:rPr>
              <a:t> le </a:t>
            </a:r>
            <a:r>
              <a:rPr lang="en-US" dirty="0" err="1">
                <a:solidFill>
                  <a:schemeClr val="tx1"/>
                </a:solidFill>
              </a:rPr>
              <a:t>cout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comm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est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amorti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grpSp>
        <p:nvGrpSpPr>
          <p:cNvPr id="9" name="Groupe 8"/>
          <p:cNvGrpSpPr/>
          <p:nvPr/>
        </p:nvGrpSpPr>
        <p:grpSpPr>
          <a:xfrm>
            <a:off x="582120" y="1882266"/>
            <a:ext cx="3830036" cy="3292201"/>
            <a:chOff x="582120" y="1882266"/>
            <a:chExt cx="3830036" cy="3292201"/>
          </a:xfrm>
        </p:grpSpPr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120" y="1882266"/>
              <a:ext cx="3830036" cy="3292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/>
          </p:nvSpPr>
          <p:spPr bwMode="auto">
            <a:xfrm>
              <a:off x="582120" y="1882266"/>
              <a:ext cx="3830036" cy="3292201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6" name="Bulle ronde 15"/>
          <p:cNvSpPr/>
          <p:nvPr/>
        </p:nvSpPr>
        <p:spPr bwMode="auto">
          <a:xfrm>
            <a:off x="5405693" y="4211885"/>
            <a:ext cx="2802023" cy="1106275"/>
          </a:xfrm>
          <a:prstGeom prst="wedgeEllipseCallout">
            <a:avLst>
              <a:gd name="adj1" fmla="val -102258"/>
              <a:gd name="adj2" fmla="val 9972"/>
            </a:avLst>
          </a:prstGeo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Trade-off between computing resources and communication costs</a:t>
            </a:r>
            <a:endParaRPr kumimoji="0" lang="en-US" sz="1400" i="0" u="none" strike="noStrike" cap="none" normalizeH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6" name="Ellipse 5"/>
          <p:cNvSpPr/>
          <p:nvPr/>
        </p:nvSpPr>
        <p:spPr bwMode="auto">
          <a:xfrm>
            <a:off x="2497138" y="4643933"/>
            <a:ext cx="1247030" cy="288032"/>
          </a:xfrm>
          <a:prstGeom prst="ellipse">
            <a:avLst/>
          </a:prstGeom>
          <a:noFill/>
          <a:ln w="95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39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95461"/>
            <a:ext cx="8609013" cy="857250"/>
          </a:xfrm>
        </p:spPr>
        <p:txBody>
          <a:bodyPr/>
          <a:lstStyle/>
          <a:p>
            <a:pPr algn="l"/>
            <a:r>
              <a:rPr lang="en-US" b="1" kern="1200" dirty="0">
                <a:latin typeface="Calibri" panose="020F0502020204030204" pitchFamily="34" charset="0"/>
              </a:rPr>
              <a:t>Evaluation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503808" y="827509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 algn="l"/>
            <a:r>
              <a:rPr lang="en-US" sz="2000" kern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Simulated execution time + scalability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328" y="7674168"/>
            <a:ext cx="4695172" cy="589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Groupe 12"/>
          <p:cNvGrpSpPr/>
          <p:nvPr/>
        </p:nvGrpSpPr>
        <p:grpSpPr>
          <a:xfrm>
            <a:off x="5184328" y="1882266"/>
            <a:ext cx="3785789" cy="3292201"/>
            <a:chOff x="5184328" y="1882266"/>
            <a:chExt cx="3785789" cy="3292201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328" y="1900271"/>
              <a:ext cx="3785789" cy="3274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ectangle 11"/>
            <p:cNvSpPr/>
            <p:nvPr/>
          </p:nvSpPr>
          <p:spPr bwMode="auto">
            <a:xfrm>
              <a:off x="5184328" y="1882266"/>
              <a:ext cx="3785789" cy="3292201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791840" y="1891268"/>
            <a:ext cx="3785789" cy="3274196"/>
            <a:chOff x="475579" y="1789113"/>
            <a:chExt cx="4082305" cy="3709572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579" y="1789113"/>
              <a:ext cx="4082305" cy="3709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Rectangle 15"/>
            <p:cNvSpPr/>
            <p:nvPr/>
          </p:nvSpPr>
          <p:spPr bwMode="auto">
            <a:xfrm>
              <a:off x="475579" y="1789113"/>
              <a:ext cx="4082305" cy="370957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7" name="Bulle ronde 16"/>
          <p:cNvSpPr/>
          <p:nvPr/>
        </p:nvSpPr>
        <p:spPr bwMode="auto">
          <a:xfrm>
            <a:off x="1795722" y="5652045"/>
            <a:ext cx="2802023" cy="1296144"/>
          </a:xfrm>
          <a:prstGeom prst="wedgeEllipseCallout">
            <a:avLst>
              <a:gd name="adj1" fmla="val 55471"/>
              <a:gd name="adj2" fmla="val -70388"/>
            </a:avLst>
          </a:prstGeo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Very fast simulations on the host machine for a large number of simulated instructions</a:t>
            </a:r>
            <a:endParaRPr kumimoji="0" lang="en-US" sz="1400" i="0" u="none" strike="noStrike" cap="none" normalizeH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5184328" y="6156101"/>
            <a:ext cx="3928493" cy="936104"/>
            <a:chOff x="5112632" y="6300117"/>
            <a:chExt cx="3903331" cy="936104"/>
          </a:xfrm>
        </p:grpSpPr>
        <p:sp>
          <p:nvSpPr>
            <p:cNvPr id="3" name="ZoneTexte 2"/>
            <p:cNvSpPr txBox="1"/>
            <p:nvPr/>
          </p:nvSpPr>
          <p:spPr>
            <a:xfrm>
              <a:off x="5112632" y="6300117"/>
              <a:ext cx="390333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3560"/>
                  </a:solidFill>
                  <a:latin typeface="Calibri" panose="020F0502020204030204" pitchFamily="34" charset="0"/>
                  <a:ea typeface="+mn-ea"/>
                  <a:cs typeface="+mn-cs"/>
                </a:rPr>
                <a:t>N.B. Results generated on an Intel Core 2 Quad Q9400, 2.66GHz frequency PC with 3.87 GB RAM (usable)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112632" y="6300117"/>
              <a:ext cx="3744104" cy="93610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03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95461"/>
            <a:ext cx="8609013" cy="857250"/>
          </a:xfrm>
        </p:spPr>
        <p:txBody>
          <a:bodyPr/>
          <a:lstStyle/>
          <a:p>
            <a:pPr algn="l"/>
            <a:r>
              <a:rPr lang="en-US" b="1" kern="1200" dirty="0">
                <a:latin typeface="Calibri" panose="020F0502020204030204" pitchFamily="34" charset="0"/>
              </a:rPr>
              <a:t>Evaluation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503808" y="827509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 algn="l"/>
            <a:r>
              <a:rPr lang="en-US" sz="2000" kern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Validation of execution scenarios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444" y="7772810"/>
            <a:ext cx="50863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568" y="7804311"/>
            <a:ext cx="50863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e 8"/>
          <p:cNvGrpSpPr/>
          <p:nvPr/>
        </p:nvGrpSpPr>
        <p:grpSpPr>
          <a:xfrm>
            <a:off x="475579" y="1789113"/>
            <a:ext cx="4082305" cy="3709572"/>
            <a:chOff x="475579" y="1789113"/>
            <a:chExt cx="4082305" cy="3709572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579" y="1789113"/>
              <a:ext cx="4082305" cy="3709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/>
          </p:nvSpPr>
          <p:spPr bwMode="auto">
            <a:xfrm>
              <a:off x="475579" y="1789113"/>
              <a:ext cx="4082305" cy="370957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5112320" y="1789113"/>
            <a:ext cx="4504558" cy="3709572"/>
            <a:chOff x="5112320" y="1789113"/>
            <a:chExt cx="4504558" cy="3709572"/>
          </a:xfrm>
        </p:grpSpPr>
        <p:pic>
          <p:nvPicPr>
            <p:cNvPr id="7172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24470" y="1789113"/>
              <a:ext cx="4492408" cy="3709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/>
          </p:nvSpPr>
          <p:spPr bwMode="auto">
            <a:xfrm>
              <a:off x="5112320" y="1789113"/>
              <a:ext cx="4504558" cy="370957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5" name="Bulle ronde 14"/>
          <p:cNvSpPr/>
          <p:nvPr/>
        </p:nvSpPr>
        <p:spPr bwMode="auto">
          <a:xfrm>
            <a:off x="1943968" y="5652044"/>
            <a:ext cx="4548655" cy="1728193"/>
          </a:xfrm>
          <a:prstGeom prst="wedgeEllipseCallout">
            <a:avLst>
              <a:gd name="adj1" fmla="val 86412"/>
              <a:gd name="adj2" fmla="val -56596"/>
            </a:avLst>
          </a:prstGeo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Communication problem detection, validation of the execution scenario</a:t>
            </a:r>
          </a:p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The µ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</a:rPr>
              <a:t>Bs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perform the same number of instructions, only the communication distance varies between clusters</a:t>
            </a:r>
            <a:endParaRPr kumimoji="0" lang="en-US" sz="1400" i="0" u="none" strike="noStrike" cap="none" normalizeH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16" name="Bulle ronde 15"/>
          <p:cNvSpPr/>
          <p:nvPr/>
        </p:nvSpPr>
        <p:spPr bwMode="auto">
          <a:xfrm>
            <a:off x="6768504" y="6228109"/>
            <a:ext cx="2802023" cy="1152128"/>
          </a:xfrm>
          <a:prstGeom prst="wedgeEllipseCallout">
            <a:avLst>
              <a:gd name="adj1" fmla="val 35389"/>
              <a:gd name="adj2" fmla="val -36019"/>
            </a:avLst>
          </a:prstGeo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Also, NI statistics are useful for validation of execution scenarios</a:t>
            </a:r>
            <a:endParaRPr kumimoji="0" lang="en-US" sz="1400" i="0" u="none" strike="noStrike" cap="none" normalizeH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033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95461"/>
            <a:ext cx="8609013" cy="857250"/>
          </a:xfrm>
        </p:spPr>
        <p:txBody>
          <a:bodyPr/>
          <a:lstStyle/>
          <a:p>
            <a:pPr algn="l"/>
            <a:r>
              <a:rPr lang="en-US" b="1" kern="1200" dirty="0">
                <a:latin typeface="Calibri" panose="020F0502020204030204" pitchFamily="34" charset="0"/>
              </a:rPr>
              <a:t>Use case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85775" y="1763713"/>
            <a:ext cx="9067800" cy="13805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Dynamic scenario</a:t>
            </a:r>
          </a:p>
          <a:p>
            <a:pPr marL="0" indent="0">
              <a:spcBef>
                <a:spcPts val="0"/>
              </a:spcBef>
            </a:pPr>
            <a:r>
              <a:rPr lang="en-US" sz="2000" dirty="0">
                <a:latin typeface="Calibri" panose="020F0502020204030204" pitchFamily="34" charset="0"/>
              </a:rPr>
              <a:t> A specific processor behaves as a controller of the platform executing strategies of dynamic deployment of applications: </a:t>
            </a:r>
          </a:p>
          <a:p>
            <a:pPr marL="0" indent="0">
              <a:spcBef>
                <a:spcPts val="0"/>
              </a:spcBef>
            </a:pPr>
            <a:r>
              <a:rPr lang="en-US" sz="2000" dirty="0">
                <a:latin typeface="Calibri" panose="020F0502020204030204" pitchFamily="34" charset="0"/>
              </a:rPr>
              <a:t>Scheduling, monitoring, mapping, resources allocation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87" name="Groupe 86"/>
          <p:cNvGrpSpPr/>
          <p:nvPr/>
        </p:nvGrpSpPr>
        <p:grpSpPr>
          <a:xfrm>
            <a:off x="2142750" y="3270842"/>
            <a:ext cx="5572164" cy="3929090"/>
            <a:chOff x="857224" y="642918"/>
            <a:chExt cx="5572164" cy="3929090"/>
          </a:xfrm>
        </p:grpSpPr>
        <p:sp>
          <p:nvSpPr>
            <p:cNvPr id="88" name="Rectangle 87"/>
            <p:cNvSpPr/>
            <p:nvPr/>
          </p:nvSpPr>
          <p:spPr>
            <a:xfrm>
              <a:off x="857224" y="642918"/>
              <a:ext cx="5572164" cy="39290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714480" y="714356"/>
              <a:ext cx="1571636" cy="15716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0" name="Connecteur droit 89"/>
            <p:cNvCxnSpPr/>
            <p:nvPr/>
          </p:nvCxnSpPr>
          <p:spPr>
            <a:xfrm rot="5400000">
              <a:off x="2964645" y="1607331"/>
              <a:ext cx="21431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>
            <a:xfrm rot="5400000">
              <a:off x="2035951" y="1393017"/>
              <a:ext cx="21431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 rot="5400000">
              <a:off x="2464579" y="1393017"/>
              <a:ext cx="21431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ectangle 92"/>
            <p:cNvSpPr/>
            <p:nvPr/>
          </p:nvSpPr>
          <p:spPr>
            <a:xfrm>
              <a:off x="2928925" y="1714488"/>
              <a:ext cx="296577" cy="28575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Rogner un rectangle à un seul coin 93"/>
            <p:cNvSpPr/>
            <p:nvPr/>
          </p:nvSpPr>
          <p:spPr>
            <a:xfrm>
              <a:off x="2610811" y="3092987"/>
              <a:ext cx="240291" cy="462918"/>
            </a:xfrm>
            <a:prstGeom prst="snip1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Rogner un rectangle à un seul coin 94"/>
            <p:cNvSpPr/>
            <p:nvPr/>
          </p:nvSpPr>
          <p:spPr>
            <a:xfrm>
              <a:off x="2690908" y="3170140"/>
              <a:ext cx="240291" cy="462918"/>
            </a:xfrm>
            <a:prstGeom prst="snip1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Rogner un rectangle à un seul coin 95"/>
            <p:cNvSpPr/>
            <p:nvPr/>
          </p:nvSpPr>
          <p:spPr>
            <a:xfrm>
              <a:off x="2771005" y="3247293"/>
              <a:ext cx="240291" cy="462918"/>
            </a:xfrm>
            <a:prstGeom prst="snip1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2290422" y="2784375"/>
              <a:ext cx="10412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dirty="0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3545891" y="3106100"/>
              <a:ext cx="400486" cy="462918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Flèche droite 98"/>
            <p:cNvSpPr/>
            <p:nvPr/>
          </p:nvSpPr>
          <p:spPr>
            <a:xfrm>
              <a:off x="3091394" y="3401599"/>
              <a:ext cx="400486" cy="154306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0" name="Ellipse 99"/>
            <p:cNvSpPr/>
            <p:nvPr/>
          </p:nvSpPr>
          <p:spPr>
            <a:xfrm>
              <a:off x="4106571" y="3646146"/>
              <a:ext cx="400486" cy="4629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R</a:t>
              </a:r>
            </a:p>
          </p:txBody>
        </p:sp>
        <p:cxnSp>
          <p:nvCxnSpPr>
            <p:cNvPr id="101" name="Connecteur droit 100"/>
            <p:cNvCxnSpPr/>
            <p:nvPr/>
          </p:nvCxnSpPr>
          <p:spPr>
            <a:xfrm rot="5400000" flipH="1" flipV="1">
              <a:off x="4192556" y="3491840"/>
              <a:ext cx="30861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Ellipse 101"/>
            <p:cNvSpPr/>
            <p:nvPr/>
          </p:nvSpPr>
          <p:spPr>
            <a:xfrm>
              <a:off x="4106571" y="2874615"/>
              <a:ext cx="400486" cy="4629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R</a:t>
              </a:r>
            </a:p>
          </p:txBody>
        </p:sp>
        <p:cxnSp>
          <p:nvCxnSpPr>
            <p:cNvPr id="103" name="Connecteur droit 102"/>
            <p:cNvCxnSpPr/>
            <p:nvPr/>
          </p:nvCxnSpPr>
          <p:spPr>
            <a:xfrm rot="16200000" flipH="1">
              <a:off x="4115405" y="2566027"/>
              <a:ext cx="462915" cy="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Ellipse 103"/>
            <p:cNvSpPr/>
            <p:nvPr/>
          </p:nvSpPr>
          <p:spPr>
            <a:xfrm>
              <a:off x="4106571" y="1717346"/>
              <a:ext cx="400486" cy="4629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R</a:t>
              </a:r>
            </a:p>
          </p:txBody>
        </p:sp>
        <p:cxnSp>
          <p:nvCxnSpPr>
            <p:cNvPr id="105" name="Connecteur droit 104"/>
            <p:cNvCxnSpPr/>
            <p:nvPr/>
          </p:nvCxnSpPr>
          <p:spPr>
            <a:xfrm rot="10800000" flipV="1">
              <a:off x="4587156" y="1948804"/>
              <a:ext cx="1201456" cy="1025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cteur droit 105"/>
            <p:cNvCxnSpPr/>
            <p:nvPr/>
          </p:nvCxnSpPr>
          <p:spPr>
            <a:xfrm flipV="1">
              <a:off x="4507056" y="3877631"/>
              <a:ext cx="560680" cy="1026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106"/>
            <p:cNvCxnSpPr/>
            <p:nvPr/>
          </p:nvCxnSpPr>
          <p:spPr>
            <a:xfrm rot="10800000" flipV="1">
              <a:off x="5308030" y="3877630"/>
              <a:ext cx="480582" cy="1025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Ellipse 107"/>
            <p:cNvSpPr/>
            <p:nvPr/>
          </p:nvSpPr>
          <p:spPr>
            <a:xfrm>
              <a:off x="4907542" y="3646172"/>
              <a:ext cx="400486" cy="4629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R</a:t>
              </a:r>
            </a:p>
          </p:txBody>
        </p:sp>
        <p:cxnSp>
          <p:nvCxnSpPr>
            <p:cNvPr id="109" name="Connecteur droit 108"/>
            <p:cNvCxnSpPr/>
            <p:nvPr/>
          </p:nvCxnSpPr>
          <p:spPr>
            <a:xfrm flipV="1">
              <a:off x="4507056" y="3106100"/>
              <a:ext cx="560680" cy="1026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cteur droit 109"/>
            <p:cNvCxnSpPr/>
            <p:nvPr/>
          </p:nvCxnSpPr>
          <p:spPr>
            <a:xfrm rot="5400000" flipH="1" flipV="1">
              <a:off x="4993527" y="3491865"/>
              <a:ext cx="30861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Ellipse 110"/>
            <p:cNvSpPr/>
            <p:nvPr/>
          </p:nvSpPr>
          <p:spPr>
            <a:xfrm>
              <a:off x="5868708" y="3646172"/>
              <a:ext cx="400486" cy="4629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R</a:t>
              </a:r>
            </a:p>
          </p:txBody>
        </p:sp>
        <p:cxnSp>
          <p:nvCxnSpPr>
            <p:cNvPr id="112" name="Connecteur droit 111"/>
            <p:cNvCxnSpPr/>
            <p:nvPr/>
          </p:nvCxnSpPr>
          <p:spPr>
            <a:xfrm rot="5400000" flipH="1" flipV="1">
              <a:off x="5954693" y="3491865"/>
              <a:ext cx="30861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eur droit 112"/>
            <p:cNvCxnSpPr/>
            <p:nvPr/>
          </p:nvCxnSpPr>
          <p:spPr>
            <a:xfrm rot="5400000">
              <a:off x="5838964" y="2527452"/>
              <a:ext cx="540071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Ellipse 113"/>
            <p:cNvSpPr/>
            <p:nvPr/>
          </p:nvSpPr>
          <p:spPr>
            <a:xfrm>
              <a:off x="5868708" y="2874641"/>
              <a:ext cx="400486" cy="4629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R</a:t>
              </a:r>
            </a:p>
          </p:txBody>
        </p:sp>
        <p:cxnSp>
          <p:nvCxnSpPr>
            <p:cNvPr id="115" name="Connecteur droit 114"/>
            <p:cNvCxnSpPr>
              <a:endCxn id="100" idx="1"/>
            </p:cNvCxnSpPr>
            <p:nvPr/>
          </p:nvCxnSpPr>
          <p:spPr>
            <a:xfrm>
              <a:off x="3946376" y="3569018"/>
              <a:ext cx="218844" cy="144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ZoneTexte 115"/>
            <p:cNvSpPr txBox="1"/>
            <p:nvPr/>
          </p:nvSpPr>
          <p:spPr>
            <a:xfrm>
              <a:off x="3545891" y="3260406"/>
              <a:ext cx="4004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b="1" dirty="0">
                  <a:solidFill>
                    <a:schemeClr val="tx1"/>
                  </a:solidFill>
                </a:rPr>
                <a:t>Ctr</a:t>
              </a: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507056" y="3260406"/>
              <a:ext cx="240291" cy="3086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18" name="Connecteur droit 117"/>
            <p:cNvCxnSpPr/>
            <p:nvPr/>
          </p:nvCxnSpPr>
          <p:spPr>
            <a:xfrm>
              <a:off x="4747348" y="3569018"/>
              <a:ext cx="218844" cy="144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Rectangle 118"/>
            <p:cNvSpPr/>
            <p:nvPr/>
          </p:nvSpPr>
          <p:spPr>
            <a:xfrm>
              <a:off x="5468222" y="3260406"/>
              <a:ext cx="240291" cy="3086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0" name="Connecteur droit 119"/>
            <p:cNvCxnSpPr/>
            <p:nvPr/>
          </p:nvCxnSpPr>
          <p:spPr>
            <a:xfrm>
              <a:off x="5708514" y="3569018"/>
              <a:ext cx="218844" cy="144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Rectangle 120"/>
            <p:cNvSpPr/>
            <p:nvPr/>
          </p:nvSpPr>
          <p:spPr>
            <a:xfrm>
              <a:off x="3706085" y="2488876"/>
              <a:ext cx="240291" cy="3086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2" name="Connecteur droit 121"/>
            <p:cNvCxnSpPr/>
            <p:nvPr/>
          </p:nvCxnSpPr>
          <p:spPr>
            <a:xfrm>
              <a:off x="3946376" y="2797488"/>
              <a:ext cx="218844" cy="144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Rectangle 122"/>
            <p:cNvSpPr/>
            <p:nvPr/>
          </p:nvSpPr>
          <p:spPr>
            <a:xfrm>
              <a:off x="4546022" y="2477446"/>
              <a:ext cx="240291" cy="3086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4" name="Connecteur droit 123"/>
            <p:cNvCxnSpPr/>
            <p:nvPr/>
          </p:nvCxnSpPr>
          <p:spPr>
            <a:xfrm>
              <a:off x="4786314" y="2786058"/>
              <a:ext cx="218844" cy="144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Rectangle 124"/>
            <p:cNvSpPr/>
            <p:nvPr/>
          </p:nvSpPr>
          <p:spPr>
            <a:xfrm>
              <a:off x="3706085" y="1331580"/>
              <a:ext cx="240291" cy="3086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6" name="Connecteur droit 125"/>
            <p:cNvCxnSpPr/>
            <p:nvPr/>
          </p:nvCxnSpPr>
          <p:spPr>
            <a:xfrm>
              <a:off x="3946376" y="1640192"/>
              <a:ext cx="218844" cy="144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Rectangle 126"/>
            <p:cNvSpPr/>
            <p:nvPr/>
          </p:nvSpPr>
          <p:spPr>
            <a:xfrm>
              <a:off x="5474716" y="1334438"/>
              <a:ext cx="246786" cy="3114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8" name="Connecteur droit 127"/>
            <p:cNvCxnSpPr/>
            <p:nvPr/>
          </p:nvCxnSpPr>
          <p:spPr>
            <a:xfrm>
              <a:off x="5715008" y="1643050"/>
              <a:ext cx="224759" cy="1462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Rectangle 128"/>
            <p:cNvSpPr/>
            <p:nvPr/>
          </p:nvSpPr>
          <p:spPr>
            <a:xfrm>
              <a:off x="5474716" y="2477446"/>
              <a:ext cx="240291" cy="3086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30" name="Connecteur droit 129"/>
            <p:cNvCxnSpPr/>
            <p:nvPr/>
          </p:nvCxnSpPr>
          <p:spPr>
            <a:xfrm>
              <a:off x="5715008" y="2786058"/>
              <a:ext cx="218844" cy="144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cteur droit 130"/>
            <p:cNvCxnSpPr/>
            <p:nvPr/>
          </p:nvCxnSpPr>
          <p:spPr>
            <a:xfrm rot="16200000" flipH="1">
              <a:off x="4916377" y="2566027"/>
              <a:ext cx="462915" cy="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necteur droit 131"/>
            <p:cNvCxnSpPr/>
            <p:nvPr/>
          </p:nvCxnSpPr>
          <p:spPr>
            <a:xfrm rot="10800000">
              <a:off x="5388125" y="3106100"/>
              <a:ext cx="400486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Ellipse 132"/>
            <p:cNvSpPr/>
            <p:nvPr/>
          </p:nvSpPr>
          <p:spPr>
            <a:xfrm>
              <a:off x="4907542" y="1717346"/>
              <a:ext cx="400486" cy="4629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R</a:t>
              </a:r>
            </a:p>
          </p:txBody>
        </p:sp>
        <p:sp>
          <p:nvSpPr>
            <p:cNvPr id="134" name="ZoneTexte 133"/>
            <p:cNvSpPr txBox="1"/>
            <p:nvPr/>
          </p:nvSpPr>
          <p:spPr>
            <a:xfrm>
              <a:off x="4186668" y="4186243"/>
              <a:ext cx="21626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Many-core architecture</a:t>
              </a:r>
            </a:p>
          </p:txBody>
        </p:sp>
        <p:cxnSp>
          <p:nvCxnSpPr>
            <p:cNvPr id="135" name="Connecteur droit 134"/>
            <p:cNvCxnSpPr/>
            <p:nvPr/>
          </p:nvCxnSpPr>
          <p:spPr>
            <a:xfrm rot="16200000" flipH="1">
              <a:off x="3223209" y="848705"/>
              <a:ext cx="617222" cy="348528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necteur droit avec flèche 135"/>
            <p:cNvCxnSpPr/>
            <p:nvPr/>
          </p:nvCxnSpPr>
          <p:spPr>
            <a:xfrm>
              <a:off x="1928794" y="1500174"/>
              <a:ext cx="1285884" cy="1588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cteur droit 136"/>
            <p:cNvCxnSpPr/>
            <p:nvPr/>
          </p:nvCxnSpPr>
          <p:spPr>
            <a:xfrm rot="5400000">
              <a:off x="2107389" y="1607331"/>
              <a:ext cx="21431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necteur droit 137"/>
            <p:cNvCxnSpPr/>
            <p:nvPr/>
          </p:nvCxnSpPr>
          <p:spPr>
            <a:xfrm rot="5400000">
              <a:off x="2536017" y="1607331"/>
              <a:ext cx="21431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ZoneTexte 138"/>
            <p:cNvSpPr txBox="1"/>
            <p:nvPr/>
          </p:nvSpPr>
          <p:spPr>
            <a:xfrm>
              <a:off x="2822672" y="1714488"/>
              <a:ext cx="50006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dirty="0">
                  <a:solidFill>
                    <a:schemeClr val="tx1"/>
                  </a:solidFill>
                </a:rPr>
                <a:t>L2</a:t>
              </a:r>
              <a:endParaRPr lang="fr-FR" sz="1100" dirty="0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4474585" y="1334438"/>
              <a:ext cx="240291" cy="3086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1" name="Connecteur droit 140"/>
            <p:cNvCxnSpPr/>
            <p:nvPr/>
          </p:nvCxnSpPr>
          <p:spPr>
            <a:xfrm>
              <a:off x="4714876" y="1643050"/>
              <a:ext cx="218844" cy="144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2" name="Groupe 95"/>
            <p:cNvGrpSpPr/>
            <p:nvPr/>
          </p:nvGrpSpPr>
          <p:grpSpPr>
            <a:xfrm rot="10800000">
              <a:off x="2428860" y="857232"/>
              <a:ext cx="357190" cy="428628"/>
              <a:chOff x="2786050" y="928670"/>
              <a:chExt cx="357190" cy="428628"/>
            </a:xfrm>
          </p:grpSpPr>
          <p:sp>
            <p:nvSpPr>
              <p:cNvPr id="163" name="Rectangle 162"/>
              <p:cNvSpPr/>
              <p:nvPr/>
            </p:nvSpPr>
            <p:spPr>
              <a:xfrm>
                <a:off x="2857488" y="928670"/>
                <a:ext cx="214314" cy="1428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164" name="Groupe 91"/>
              <p:cNvGrpSpPr/>
              <p:nvPr/>
            </p:nvGrpSpPr>
            <p:grpSpPr>
              <a:xfrm>
                <a:off x="2786050" y="1071546"/>
                <a:ext cx="357190" cy="285752"/>
                <a:chOff x="1500166" y="1571615"/>
                <a:chExt cx="357190" cy="285752"/>
              </a:xfrm>
            </p:grpSpPr>
            <p:sp>
              <p:nvSpPr>
                <p:cNvPr id="165" name="Rectangle 164"/>
                <p:cNvSpPr/>
                <p:nvPr/>
              </p:nvSpPr>
              <p:spPr>
                <a:xfrm>
                  <a:off x="1571604" y="1571615"/>
                  <a:ext cx="214314" cy="2857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66" name="ZoneTexte 165"/>
                <p:cNvSpPr txBox="1"/>
                <p:nvPr/>
              </p:nvSpPr>
              <p:spPr>
                <a:xfrm rot="10800000">
                  <a:off x="1500166" y="1611146"/>
                  <a:ext cx="357190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1000" dirty="0">
                      <a:solidFill>
                        <a:schemeClr val="tx1"/>
                      </a:solidFill>
                    </a:rPr>
                    <a:t>PE</a:t>
                  </a:r>
                  <a:endParaRPr lang="fr-FR" sz="11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43" name="Groupe 97"/>
            <p:cNvGrpSpPr/>
            <p:nvPr/>
          </p:nvGrpSpPr>
          <p:grpSpPr>
            <a:xfrm>
              <a:off x="2071670" y="1857364"/>
              <a:ext cx="357190" cy="285752"/>
              <a:chOff x="1500166" y="1571615"/>
              <a:chExt cx="357190" cy="285752"/>
            </a:xfrm>
          </p:grpSpPr>
          <p:sp>
            <p:nvSpPr>
              <p:cNvPr id="161" name="Rectangle 160"/>
              <p:cNvSpPr/>
              <p:nvPr/>
            </p:nvSpPr>
            <p:spPr>
              <a:xfrm>
                <a:off x="1571604" y="1571615"/>
                <a:ext cx="214314" cy="2857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62" name="ZoneTexte 161"/>
              <p:cNvSpPr txBox="1"/>
              <p:nvPr/>
            </p:nvSpPr>
            <p:spPr>
              <a:xfrm>
                <a:off x="1500166" y="1603451"/>
                <a:ext cx="35719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chemeClr val="tx1"/>
                    </a:solidFill>
                  </a:rPr>
                  <a:t>PE</a:t>
                </a:r>
                <a:endParaRPr lang="fr-FR" sz="105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4" name="Rectangle 143"/>
            <p:cNvSpPr/>
            <p:nvPr/>
          </p:nvSpPr>
          <p:spPr>
            <a:xfrm>
              <a:off x="2143108" y="1714488"/>
              <a:ext cx="214314" cy="142876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145" name="Groupe 113"/>
            <p:cNvGrpSpPr/>
            <p:nvPr/>
          </p:nvGrpSpPr>
          <p:grpSpPr>
            <a:xfrm>
              <a:off x="2500298" y="1857364"/>
              <a:ext cx="357190" cy="285752"/>
              <a:chOff x="1500166" y="1571615"/>
              <a:chExt cx="357190" cy="285752"/>
            </a:xfrm>
          </p:grpSpPr>
          <p:sp>
            <p:nvSpPr>
              <p:cNvPr id="159" name="Rectangle 158"/>
              <p:cNvSpPr/>
              <p:nvPr/>
            </p:nvSpPr>
            <p:spPr>
              <a:xfrm>
                <a:off x="1571604" y="1571615"/>
                <a:ext cx="214314" cy="2857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60" name="ZoneTexte 159"/>
              <p:cNvSpPr txBox="1"/>
              <p:nvPr/>
            </p:nvSpPr>
            <p:spPr>
              <a:xfrm>
                <a:off x="1500166" y="1603451"/>
                <a:ext cx="35719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chemeClr val="tx1"/>
                    </a:solidFill>
                  </a:rPr>
                  <a:t>PE</a:t>
                </a:r>
                <a:endParaRPr lang="fr-FR" sz="11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6" name="Rectangle 145"/>
            <p:cNvSpPr/>
            <p:nvPr/>
          </p:nvSpPr>
          <p:spPr>
            <a:xfrm>
              <a:off x="2571736" y="1714488"/>
              <a:ext cx="214314" cy="142876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7" name="Ellipse 146"/>
            <p:cNvSpPr/>
            <p:nvPr/>
          </p:nvSpPr>
          <p:spPr>
            <a:xfrm>
              <a:off x="4907542" y="2874641"/>
              <a:ext cx="400486" cy="4629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R</a:t>
              </a:r>
            </a:p>
          </p:txBody>
        </p:sp>
        <p:sp>
          <p:nvSpPr>
            <p:cNvPr id="148" name="Ellipse 147"/>
            <p:cNvSpPr/>
            <p:nvPr/>
          </p:nvSpPr>
          <p:spPr>
            <a:xfrm>
              <a:off x="5868708" y="1717346"/>
              <a:ext cx="400486" cy="4629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R</a:t>
              </a:r>
            </a:p>
          </p:txBody>
        </p:sp>
        <p:sp>
          <p:nvSpPr>
            <p:cNvPr id="149" name="ZoneTexte 148"/>
            <p:cNvSpPr txBox="1"/>
            <p:nvPr/>
          </p:nvSpPr>
          <p:spPr>
            <a:xfrm>
              <a:off x="2413815" y="1121173"/>
              <a:ext cx="357190" cy="18466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600" dirty="0">
                  <a:solidFill>
                    <a:schemeClr val="tx1"/>
                  </a:solidFill>
                </a:rPr>
                <a:t>L1</a:t>
              </a:r>
              <a:endParaRPr lang="fr-FR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150" name="Connecteur droit 149"/>
            <p:cNvCxnSpPr/>
            <p:nvPr/>
          </p:nvCxnSpPr>
          <p:spPr>
            <a:xfrm rot="5400000" flipH="1" flipV="1">
              <a:off x="3208922" y="1788830"/>
              <a:ext cx="645796" cy="348529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ZoneTexte 150"/>
            <p:cNvSpPr txBox="1"/>
            <p:nvPr/>
          </p:nvSpPr>
          <p:spPr>
            <a:xfrm>
              <a:off x="2071670" y="1714488"/>
              <a:ext cx="357190" cy="18466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600" dirty="0">
                  <a:solidFill>
                    <a:schemeClr val="tx1"/>
                  </a:solidFill>
                </a:rPr>
                <a:t>L1</a:t>
              </a:r>
              <a:endParaRPr lang="fr-FR" sz="800" dirty="0">
                <a:solidFill>
                  <a:schemeClr val="tx1"/>
                </a:solidFill>
              </a:endParaRPr>
            </a:p>
          </p:txBody>
        </p:sp>
        <p:sp>
          <p:nvSpPr>
            <p:cNvPr id="152" name="ZoneTexte 151"/>
            <p:cNvSpPr txBox="1"/>
            <p:nvPr/>
          </p:nvSpPr>
          <p:spPr>
            <a:xfrm>
              <a:off x="2500298" y="1714488"/>
              <a:ext cx="357190" cy="18466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600" dirty="0">
                  <a:solidFill>
                    <a:schemeClr val="tx1"/>
                  </a:solidFill>
                </a:rPr>
                <a:t>L1</a:t>
              </a:r>
              <a:endParaRPr lang="fr-FR" sz="800" dirty="0">
                <a:solidFill>
                  <a:schemeClr val="tx1"/>
                </a:solidFill>
              </a:endParaRPr>
            </a:p>
          </p:txBody>
        </p:sp>
        <p:grpSp>
          <p:nvGrpSpPr>
            <p:cNvPr id="153" name="Groupe 95"/>
            <p:cNvGrpSpPr/>
            <p:nvPr/>
          </p:nvGrpSpPr>
          <p:grpSpPr>
            <a:xfrm rot="10800000">
              <a:off x="1979582" y="857630"/>
              <a:ext cx="357190" cy="428628"/>
              <a:chOff x="2786050" y="928670"/>
              <a:chExt cx="357190" cy="428628"/>
            </a:xfrm>
          </p:grpSpPr>
          <p:sp>
            <p:nvSpPr>
              <p:cNvPr id="155" name="Rectangle 154"/>
              <p:cNvSpPr/>
              <p:nvPr/>
            </p:nvSpPr>
            <p:spPr>
              <a:xfrm>
                <a:off x="2857488" y="928670"/>
                <a:ext cx="214314" cy="1428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156" name="Groupe 91"/>
              <p:cNvGrpSpPr/>
              <p:nvPr/>
            </p:nvGrpSpPr>
            <p:grpSpPr>
              <a:xfrm>
                <a:off x="2786050" y="1071546"/>
                <a:ext cx="357190" cy="285752"/>
                <a:chOff x="1500166" y="1571615"/>
                <a:chExt cx="357190" cy="285752"/>
              </a:xfrm>
            </p:grpSpPr>
            <p:sp>
              <p:nvSpPr>
                <p:cNvPr id="157" name="Rectangle 156"/>
                <p:cNvSpPr/>
                <p:nvPr/>
              </p:nvSpPr>
              <p:spPr>
                <a:xfrm>
                  <a:off x="1571604" y="1571615"/>
                  <a:ext cx="214314" cy="2857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58" name="ZoneTexte 157"/>
                <p:cNvSpPr txBox="1"/>
                <p:nvPr/>
              </p:nvSpPr>
              <p:spPr>
                <a:xfrm rot="10800000">
                  <a:off x="1500166" y="1603451"/>
                  <a:ext cx="357190" cy="2539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1000" dirty="0">
                      <a:solidFill>
                        <a:schemeClr val="tx1"/>
                      </a:solidFill>
                    </a:rPr>
                    <a:t>PE</a:t>
                  </a:r>
                  <a:endParaRPr lang="fr-FR" sz="11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154" name="ZoneTexte 153"/>
            <p:cNvSpPr txBox="1"/>
            <p:nvPr/>
          </p:nvSpPr>
          <p:spPr>
            <a:xfrm>
              <a:off x="1964537" y="1121571"/>
              <a:ext cx="357190" cy="18466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600" dirty="0">
                  <a:solidFill>
                    <a:schemeClr val="tx1"/>
                  </a:solidFill>
                </a:rPr>
                <a:t>L1</a:t>
              </a:r>
              <a:endParaRPr lang="fr-FR" sz="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67" name="ZoneTexte 166"/>
          <p:cNvSpPr txBox="1"/>
          <p:nvPr/>
        </p:nvSpPr>
        <p:spPr>
          <a:xfrm>
            <a:off x="56803" y="7350040"/>
            <a:ext cx="9505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[2] “M. Méndez Real, et al., “Dynamic Spatially Isolated Secure Zones for NoC-based Many-core Accelerators”, in proc. of </a:t>
            </a:r>
            <a:r>
              <a:rPr lang="en-US" sz="1000" dirty="0" err="1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ReCoSoC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, 2016. </a:t>
            </a:r>
          </a:p>
          <a:p>
            <a:endParaRPr lang="en-US" sz="1000" b="1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38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5775" y="1763713"/>
            <a:ext cx="9067800" cy="504046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MPSoCSim extension for evaluation of clustered </a:t>
            </a:r>
            <a:r>
              <a:rPr lang="en-US" sz="2000" dirty="0" err="1">
                <a:latin typeface="Calibri" panose="020F0502020204030204" pitchFamily="34" charset="0"/>
              </a:rPr>
              <a:t>NoC</a:t>
            </a:r>
            <a:r>
              <a:rPr lang="en-US" sz="2000" dirty="0">
                <a:latin typeface="Calibri" panose="020F0502020204030204" pitchFamily="34" charset="0"/>
              </a:rPr>
              <a:t>-based systems</a:t>
            </a:r>
          </a:p>
          <a:p>
            <a:pPr lvl="2" indent="-342900">
              <a:buFontTx/>
              <a:buChar char="-"/>
            </a:pPr>
            <a:r>
              <a:rPr lang="en-US" sz="1800" dirty="0">
                <a:latin typeface="Calibri" panose="020F0502020204030204" pitchFamily="34" charset="0"/>
              </a:rPr>
              <a:t>Clusters composed of an adjustable number of subgroups, that can be heterogeneous between different clusters</a:t>
            </a:r>
          </a:p>
          <a:p>
            <a:pPr lvl="2" indent="-342900">
              <a:buFontTx/>
              <a:buChar char="-"/>
            </a:pPr>
            <a:r>
              <a:rPr lang="en-US" sz="1800" dirty="0">
                <a:latin typeface="Calibri" panose="020F0502020204030204" pitchFamily="34" charset="0"/>
              </a:rPr>
              <a:t>Processor models within clusters may be heterogeneous</a:t>
            </a:r>
          </a:p>
          <a:p>
            <a:pPr lvl="2" indent="-342900">
              <a:buFontTx/>
              <a:buChar char="-"/>
            </a:pPr>
            <a:r>
              <a:rPr lang="en-US" sz="1800" dirty="0">
                <a:latin typeface="Calibri" panose="020F0502020204030204" pitchFamily="34" charset="0"/>
              </a:rPr>
              <a:t>Local memory for code, heap and stack</a:t>
            </a:r>
          </a:p>
          <a:p>
            <a:pPr lvl="2" indent="-342900">
              <a:buFontTx/>
              <a:buChar char="-"/>
            </a:pPr>
            <a:r>
              <a:rPr lang="en-US" sz="1800" dirty="0">
                <a:latin typeface="Calibri" panose="020F0502020204030204" pitchFamily="34" charset="0"/>
              </a:rPr>
              <a:t>Shared memory within clusters, distributed between clusters for communication </a:t>
            </a:r>
          </a:p>
          <a:p>
            <a:pPr lvl="2" indent="-342900">
              <a:buFontTx/>
              <a:buChar char="-"/>
            </a:pPr>
            <a:r>
              <a:rPr lang="en-US" sz="1800" dirty="0">
                <a:latin typeface="Calibri" panose="020F0502020204030204" pitchFamily="34" charset="0"/>
              </a:rPr>
              <a:t>Processors may execute independent concurrent applications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Future work </a:t>
            </a:r>
          </a:p>
          <a:p>
            <a:pPr marL="1085850" lvl="2" indent="-285750">
              <a:buFontTx/>
              <a:buChar char="-"/>
            </a:pPr>
            <a:r>
              <a:rPr lang="en-US" sz="1800" dirty="0">
                <a:latin typeface="Calibri" panose="020F0502020204030204" pitchFamily="34" charset="0"/>
              </a:rPr>
              <a:t>Comparison of a large system with the HW implementation</a:t>
            </a:r>
          </a:p>
          <a:p>
            <a:pPr marL="1085850" lvl="2" indent="-285750">
              <a:buFontTx/>
              <a:buChar char="-"/>
            </a:pPr>
            <a:r>
              <a:rPr lang="en-US" sz="1800" dirty="0">
                <a:latin typeface="Calibri" panose="020F0502020204030204" pitchFamily="34" charset="0"/>
              </a:rPr>
              <a:t>Evaluation on further applications/benchmarks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</a:endParaRPr>
          </a:p>
          <a:p>
            <a:pPr marL="0" indent="0"/>
            <a:endParaRPr lang="en-US" dirty="0"/>
          </a:p>
        </p:txBody>
      </p:sp>
      <p:sp>
        <p:nvSpPr>
          <p:cNvPr id="54" name="Titre 1"/>
          <p:cNvSpPr>
            <a:spLocks noGrp="1"/>
          </p:cNvSpPr>
          <p:nvPr>
            <p:ph type="title"/>
          </p:nvPr>
        </p:nvSpPr>
        <p:spPr>
          <a:xfrm>
            <a:off x="504825" y="395461"/>
            <a:ext cx="8609013" cy="857250"/>
          </a:xfrm>
        </p:spPr>
        <p:txBody>
          <a:bodyPr/>
          <a:lstStyle/>
          <a:p>
            <a:pPr algn="l"/>
            <a:r>
              <a:rPr lang="en-US" b="1" kern="1200" dirty="0">
                <a:latin typeface="Calibri" panose="020F0502020204030204" pitchFamily="34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60882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1835169" y="2915741"/>
            <a:ext cx="5941447" cy="1656184"/>
          </a:xfrm>
        </p:spPr>
        <p:txBody>
          <a:bodyPr/>
          <a:lstStyle/>
          <a:p>
            <a:pPr marL="0" indent="0" algn="ctr"/>
            <a:r>
              <a:rPr lang="en-US" dirty="0">
                <a:latin typeface="Calibri" panose="020F0502020204030204" pitchFamily="34" charset="0"/>
              </a:rPr>
              <a:t>Thank you for your attention</a:t>
            </a:r>
          </a:p>
          <a:p>
            <a:pPr marL="0" indent="0" algn="ctr"/>
            <a:r>
              <a:rPr lang="en-US" dirty="0">
                <a:latin typeface="Calibri" panose="020F0502020204030204" pitchFamily="34" charset="0"/>
              </a:rPr>
              <a:t>Questions?</a:t>
            </a:r>
          </a:p>
        </p:txBody>
      </p:sp>
      <p:pic>
        <p:nvPicPr>
          <p:cNvPr id="1026" name="Picture 2" descr="Résultat de recherche d'images pour &quot;question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9" y="5102224"/>
            <a:ext cx="1857375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99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 bwMode="auto">
          <a:xfrm>
            <a:off x="504825" y="395461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 algn="l"/>
            <a:r>
              <a:rPr lang="en-US" b="1" dirty="0">
                <a:latin typeface="Calibri" panose="020F0502020204030204" pitchFamily="34" charset="0"/>
              </a:rPr>
              <a:t>Outline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7865" y="1763713"/>
            <a:ext cx="8105973" cy="4986337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Motivation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</a:endParaRP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err="1">
                <a:latin typeface="Calibri" panose="020F0502020204030204" pitchFamily="34" charset="0"/>
              </a:rPr>
              <a:t>MPSoCSim</a:t>
            </a:r>
            <a:endParaRPr lang="en-US" sz="2000" dirty="0">
              <a:latin typeface="Calibri" panose="020F0502020204030204" pitchFamily="34" charset="0"/>
            </a:endParaRP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</a:endParaRP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MPSoCSim extension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</a:endParaRP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Results</a:t>
            </a:r>
          </a:p>
          <a:p>
            <a:pPr marL="0" indent="0">
              <a:spcBef>
                <a:spcPts val="600"/>
              </a:spcBef>
            </a:pPr>
            <a:endParaRPr lang="en-US" sz="2000" dirty="0">
              <a:latin typeface="Calibri" panose="020F0502020204030204" pitchFamily="34" charset="0"/>
            </a:endParaRP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Use case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</a:endParaRP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Conclusion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04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372" y="1619597"/>
            <a:ext cx="2981325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48" y="1936749"/>
            <a:ext cx="3905250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re 1"/>
          <p:cNvSpPr txBox="1">
            <a:spLocks/>
          </p:cNvSpPr>
          <p:nvPr/>
        </p:nvSpPr>
        <p:spPr bwMode="auto">
          <a:xfrm>
            <a:off x="503808" y="827509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 algn="l"/>
            <a:r>
              <a:rPr lang="en-US" sz="2000" kern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Router</a:t>
            </a:r>
            <a:endParaRPr lang="en-US" sz="2000" kern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0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24" y="2051645"/>
            <a:ext cx="8544679" cy="5151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re 1"/>
          <p:cNvSpPr txBox="1">
            <a:spLocks/>
          </p:cNvSpPr>
          <p:nvPr/>
        </p:nvSpPr>
        <p:spPr bwMode="auto">
          <a:xfrm>
            <a:off x="503808" y="827509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 algn="l"/>
            <a:r>
              <a:rPr lang="en-US" sz="2000" kern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Flits</a:t>
            </a:r>
            <a:endParaRPr lang="en-US" sz="2000" kern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85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504825" y="395461"/>
            <a:ext cx="8609013" cy="857250"/>
          </a:xfrm>
        </p:spPr>
        <p:txBody>
          <a:bodyPr/>
          <a:lstStyle/>
          <a:p>
            <a:pPr algn="l"/>
            <a:r>
              <a:rPr lang="en-US" b="1" kern="1200" dirty="0">
                <a:latin typeface="Calibri" panose="020F0502020204030204" pitchFamily="34" charset="0"/>
              </a:rPr>
              <a:t>Related work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503808" y="827509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 algn="l"/>
            <a:r>
              <a:rPr lang="en-US" sz="2000" kern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Overview of simulation platforms for NoC-based MPSoCs [1]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594523"/>
              </p:ext>
            </p:extLst>
          </p:nvPr>
        </p:nvGraphicFramePr>
        <p:xfrm>
          <a:off x="359791" y="1691580"/>
          <a:ext cx="9433049" cy="39979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0081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</a:rPr>
                        <a:t>Simulator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</a:rPr>
                        <a:t>Modelling language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</a:rPr>
                        <a:t>Communication infrastructure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</a:rPr>
                        <a:t>Topology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</a:rPr>
                        <a:t>Parameterizable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</a:rPr>
                        <a:t>Processing elements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</a:rPr>
                        <a:t>Simulation Results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2616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Nirgam</a:t>
                      </a:r>
                      <a:endParaRPr lang="en-US" sz="14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SystemC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NoC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Mesh, Torus, Butterfly, etc.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Traffic Generators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Performance, power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alibri" panose="020F0502020204030204" pitchFamily="34" charset="0"/>
                        </a:rPr>
                        <a:t>Noxim</a:t>
                      </a:r>
                      <a:r>
                        <a:rPr lang="en-US" sz="1400" b="1" dirty="0"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SystemC </a:t>
                      </a:r>
                    </a:p>
                    <a:p>
                      <a:pPr algn="ctr"/>
                      <a:endParaRPr lang="en-US" sz="1400" b="0" dirty="0">
                        <a:latin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NoC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Mesh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Traffic Generators </a:t>
                      </a:r>
                      <a:endParaRPr lang="en-US" sz="1400" b="0" dirty="0">
                        <a:latin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Performance, power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alibri" panose="020F0502020204030204" pitchFamily="34" charset="0"/>
                        </a:rPr>
                        <a:t>Booksim</a:t>
                      </a:r>
                      <a:endParaRPr lang="en-US" sz="1400" b="1" dirty="0">
                        <a:latin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C++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NoC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Mesh, Torus, Butterfly, etc.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Traffic Generators </a:t>
                      </a:r>
                      <a:endParaRPr lang="en-US" sz="1400" b="0" dirty="0">
                        <a:latin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Performance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alibri" panose="020F0502020204030204" pitchFamily="34" charset="0"/>
                        </a:rPr>
                        <a:t>HNoCs</a:t>
                      </a:r>
                      <a:endParaRPr lang="en-US" sz="1400" b="1" dirty="0">
                        <a:latin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C++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NoC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Mesh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Traffic Generators </a:t>
                      </a:r>
                    </a:p>
                    <a:p>
                      <a:pPr algn="ctr"/>
                      <a:endParaRPr lang="en-US" sz="1400" b="0" dirty="0">
                        <a:latin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Performance, power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</a:rPr>
                        <a:t>Rosa</a:t>
                      </a:r>
                      <a:r>
                        <a:rPr lang="en-US" sz="1400" b="1" baseline="0" dirty="0">
                          <a:latin typeface="Calibri" panose="020F0502020204030204" pitchFamily="34" charset="0"/>
                        </a:rPr>
                        <a:t> et al.</a:t>
                      </a:r>
                      <a:endParaRPr lang="en-US" sz="1400" b="1" dirty="0">
                        <a:latin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SystemC </a:t>
                      </a:r>
                    </a:p>
                    <a:p>
                      <a:pPr algn="ctr"/>
                      <a:endParaRPr lang="en-US" sz="1400" b="0" dirty="0">
                        <a:latin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Traffic Generators </a:t>
                      </a:r>
                    </a:p>
                    <a:p>
                      <a:pPr algn="ctr"/>
                      <a:endParaRPr lang="en-US" sz="1400" b="0" dirty="0">
                        <a:latin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Performance, power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latin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latin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latin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latin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latin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latin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alibri" panose="020F0502020204030204" pitchFamily="34" charset="0"/>
                        </a:rPr>
                        <a:t>MpSoCSim</a:t>
                      </a:r>
                      <a:endParaRPr lang="en-US" sz="1400" b="1" dirty="0">
                        <a:latin typeface="Calibri" panose="020F050202020403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accent6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accent6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SystemC </a:t>
                      </a:r>
                    </a:p>
                    <a:p>
                      <a:pPr algn="ctr"/>
                      <a:endParaRPr lang="en-US" sz="1400" b="0" dirty="0">
                        <a:latin typeface="Calibri" panose="020F050202020403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accent6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accent6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NoC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accent6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accent6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Mesh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accent6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accent6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accent6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accent6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Traffic Generators + OVP processor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m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odels</a:t>
                      </a:r>
                      <a:endParaRPr lang="en-US" sz="1400" b="0" dirty="0">
                        <a:latin typeface="Calibri" panose="020F050202020403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accent6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accent6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Performance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accent6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accent6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719832" y="5724053"/>
            <a:ext cx="9067800" cy="151216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</a:rPr>
              <a:t>A large number of NoC-based MPSoCs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</a:rPr>
              <a:t>Each suitable for a specific type of exploration problems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</a:rPr>
              <a:t>We searched for </a:t>
            </a:r>
            <a:r>
              <a:rPr lang="en-US" sz="1800" b="1" dirty="0">
                <a:latin typeface="Calibri" panose="020F0502020204030204" pitchFamily="34" charset="0"/>
              </a:rPr>
              <a:t>complex</a:t>
            </a:r>
            <a:r>
              <a:rPr lang="en-US" sz="1800" dirty="0">
                <a:latin typeface="Calibri" panose="020F0502020204030204" pitchFamily="34" charset="0"/>
              </a:rPr>
              <a:t> </a:t>
            </a:r>
            <a:r>
              <a:rPr lang="en-US" sz="1800" b="1" dirty="0">
                <a:latin typeface="Calibri" panose="020F0502020204030204" pitchFamily="34" charset="0"/>
              </a:rPr>
              <a:t>clustered</a:t>
            </a:r>
            <a:r>
              <a:rPr lang="en-US" sz="1800" dirty="0">
                <a:latin typeface="Calibri" panose="020F0502020204030204" pitchFamily="34" charset="0"/>
              </a:rPr>
              <a:t> </a:t>
            </a:r>
            <a:r>
              <a:rPr lang="en-US" sz="1800" b="1" dirty="0">
                <a:latin typeface="Calibri" panose="020F0502020204030204" pitchFamily="34" charset="0"/>
              </a:rPr>
              <a:t>NoC-based</a:t>
            </a:r>
            <a:r>
              <a:rPr lang="en-US" sz="1800" dirty="0">
                <a:latin typeface="Calibri" panose="020F0502020204030204" pitchFamily="34" charset="0"/>
              </a:rPr>
              <a:t> </a:t>
            </a:r>
            <a:r>
              <a:rPr lang="en-US" sz="1800" b="1" dirty="0">
                <a:latin typeface="Calibri" panose="020F0502020204030204" pitchFamily="34" charset="0"/>
              </a:rPr>
              <a:t>multi/many-core</a:t>
            </a:r>
            <a:r>
              <a:rPr lang="en-US" sz="1800" dirty="0">
                <a:latin typeface="Calibri" panose="020F0502020204030204" pitchFamily="34" charset="0"/>
              </a:rPr>
              <a:t> systems supporting </a:t>
            </a:r>
            <a:r>
              <a:rPr lang="en-US" sz="1800" b="1" dirty="0">
                <a:latin typeface="Calibri" panose="020F0502020204030204" pitchFamily="34" charset="0"/>
              </a:rPr>
              <a:t>processor models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6803" y="7350040"/>
            <a:ext cx="9505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[1] “P. </a:t>
            </a:r>
            <a:r>
              <a:rPr lang="en-US" sz="1000" dirty="0" err="1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Wehner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, et al., “MPSoCSim: An extended OVP Simulator for Modeling and Evaluation of NoC based heterogeneous MPSoCs”, in  proc. of </a:t>
            </a:r>
            <a:r>
              <a:rPr lang="en-US" sz="1000" dirty="0" err="1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ViPES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 in SAMOS, 2015. </a:t>
            </a:r>
          </a:p>
          <a:p>
            <a:endParaRPr lang="en-US" sz="1000" b="1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98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95461"/>
            <a:ext cx="8609013" cy="857250"/>
          </a:xfrm>
        </p:spPr>
        <p:txBody>
          <a:bodyPr/>
          <a:lstStyle/>
          <a:p>
            <a:pPr algn="l"/>
            <a:r>
              <a:rPr lang="en-US" b="1" dirty="0">
                <a:latin typeface="Calibri" panose="020F0502020204030204" pitchFamily="34" charset="0"/>
              </a:rPr>
              <a:t>MPSoCSim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503808" y="827509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 algn="l"/>
            <a:r>
              <a:rPr lang="en-US" sz="2000" kern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Exploitation results</a:t>
            </a:r>
          </a:p>
        </p:txBody>
      </p:sp>
      <p:grpSp>
        <p:nvGrpSpPr>
          <p:cNvPr id="20" name="Groupe 19"/>
          <p:cNvGrpSpPr/>
          <p:nvPr/>
        </p:nvGrpSpPr>
        <p:grpSpPr>
          <a:xfrm>
            <a:off x="134363" y="2542050"/>
            <a:ext cx="4319178" cy="733731"/>
            <a:chOff x="-4679466" y="1704563"/>
            <a:chExt cx="4319178" cy="913862"/>
          </a:xfrm>
        </p:grpSpPr>
        <p:sp>
          <p:nvSpPr>
            <p:cNvPr id="14" name="Nuage 13"/>
            <p:cNvSpPr/>
            <p:nvPr/>
          </p:nvSpPr>
          <p:spPr bwMode="auto">
            <a:xfrm>
              <a:off x="-4679466" y="1704563"/>
              <a:ext cx="4319178" cy="913862"/>
            </a:xfrm>
            <a:prstGeom prst="cloud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Espace réservé du contenu 2"/>
            <p:cNvSpPr txBox="1">
              <a:spLocks/>
            </p:cNvSpPr>
            <p:nvPr/>
          </p:nvSpPr>
          <p:spPr bwMode="auto">
            <a:xfrm>
              <a:off x="-4030092" y="1905456"/>
              <a:ext cx="3453780" cy="5164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0000" tIns="46800" rIns="90000" bIns="4680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57200" rtl="0" eaLnBrk="1" fontAlgn="base" hangingPunct="1">
                <a:spcBef>
                  <a:spcPts val="8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800">
                  <a:solidFill>
                    <a:srgbClr val="00356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fontAlgn="base" hangingPunct="1">
                <a:spcBef>
                  <a:spcPts val="7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31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2pPr>
              <a:lvl3pPr marL="1143000" indent="-228600" algn="l" defTabSz="457200" rtl="0" eaLnBrk="1" fontAlgn="base" hangingPunct="1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6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3pPr>
              <a:lvl4pPr marL="16002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4pPr>
              <a:lvl5pPr marL="20574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5pPr>
              <a:lvl6pPr marL="25146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6pPr>
              <a:lvl7pPr marL="29718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7pPr>
              <a:lvl8pPr marL="34290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8pPr>
              <a:lvl9pPr marL="38862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9pPr>
            </a:lstStyle>
            <a:p>
              <a:pPr marL="0" indent="0"/>
              <a:r>
                <a:rPr lang="en-US" sz="2000" b="1" kern="0" dirty="0">
                  <a:solidFill>
                    <a:schemeClr val="tx1"/>
                  </a:solidFill>
                  <a:latin typeface="Calibri" panose="020F0502020204030204" pitchFamily="34" charset="0"/>
                </a:rPr>
                <a:t>NoC parameters</a:t>
              </a:r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134362" y="1514676"/>
            <a:ext cx="4233255" cy="813514"/>
            <a:chOff x="3410561" y="2388870"/>
            <a:chExt cx="4151594" cy="813514"/>
          </a:xfrm>
        </p:grpSpPr>
        <p:sp>
          <p:nvSpPr>
            <p:cNvPr id="17" name="Nuage 16"/>
            <p:cNvSpPr/>
            <p:nvPr/>
          </p:nvSpPr>
          <p:spPr bwMode="auto">
            <a:xfrm>
              <a:off x="3410561" y="2388870"/>
              <a:ext cx="4151594" cy="813514"/>
            </a:xfrm>
            <a:prstGeom prst="cloud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Espace réservé du contenu 2"/>
            <p:cNvSpPr txBox="1">
              <a:spLocks/>
            </p:cNvSpPr>
            <p:nvPr/>
          </p:nvSpPr>
          <p:spPr bwMode="auto">
            <a:xfrm>
              <a:off x="3885057" y="2565799"/>
              <a:ext cx="3533081" cy="464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0000" tIns="46800" rIns="90000" bIns="4680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57200" rtl="0" eaLnBrk="1" fontAlgn="base" hangingPunct="1">
                <a:spcBef>
                  <a:spcPts val="8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800">
                  <a:solidFill>
                    <a:srgbClr val="00356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fontAlgn="base" hangingPunct="1">
                <a:spcBef>
                  <a:spcPts val="7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31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2pPr>
              <a:lvl3pPr marL="1143000" indent="-228600" algn="l" defTabSz="457200" rtl="0" eaLnBrk="1" fontAlgn="base" hangingPunct="1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6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3pPr>
              <a:lvl4pPr marL="16002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4pPr>
              <a:lvl5pPr marL="20574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5pPr>
              <a:lvl6pPr marL="25146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6pPr>
              <a:lvl7pPr marL="29718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7pPr>
              <a:lvl8pPr marL="34290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8pPr>
              <a:lvl9pPr marL="38862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9pPr>
            </a:lstStyle>
            <a:p>
              <a:pPr marL="0" indent="0"/>
              <a:r>
                <a:rPr lang="en-US" sz="2000" b="1" kern="0" dirty="0">
                  <a:solidFill>
                    <a:schemeClr val="tx1"/>
                  </a:solidFill>
                  <a:latin typeface="Calibri" panose="020F0502020204030204" pitchFamily="34" charset="0"/>
                </a:rPr>
                <a:t>OVP </a:t>
              </a:r>
              <a:r>
                <a:rPr lang="en-US" sz="2000" b="1" kern="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processor</a:t>
              </a:r>
              <a:endParaRPr lang="en-US" sz="2000" b="1" kern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1" name="Groupe 20"/>
          <p:cNvGrpSpPr/>
          <p:nvPr/>
        </p:nvGrpSpPr>
        <p:grpSpPr>
          <a:xfrm>
            <a:off x="143768" y="3779838"/>
            <a:ext cx="4104456" cy="971020"/>
            <a:chOff x="2604262" y="2122927"/>
            <a:chExt cx="4104456" cy="2312768"/>
          </a:xfrm>
        </p:grpSpPr>
        <p:sp>
          <p:nvSpPr>
            <p:cNvPr id="22" name="Nuage 21"/>
            <p:cNvSpPr/>
            <p:nvPr/>
          </p:nvSpPr>
          <p:spPr bwMode="auto">
            <a:xfrm>
              <a:off x="2604262" y="2122927"/>
              <a:ext cx="4104456" cy="2312768"/>
            </a:xfrm>
            <a:prstGeom prst="cloud">
              <a:avLst/>
            </a:prstGeom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Espace réservé du contenu 2"/>
            <p:cNvSpPr txBox="1">
              <a:spLocks/>
            </p:cNvSpPr>
            <p:nvPr/>
          </p:nvSpPr>
          <p:spPr bwMode="auto">
            <a:xfrm>
              <a:off x="3252334" y="2691722"/>
              <a:ext cx="3456384" cy="6084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0000" tIns="46800" rIns="90000" bIns="4680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57200" rtl="0" eaLnBrk="1" fontAlgn="base" hangingPunct="1">
                <a:spcBef>
                  <a:spcPts val="8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800">
                  <a:solidFill>
                    <a:srgbClr val="00356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fontAlgn="base" hangingPunct="1">
                <a:spcBef>
                  <a:spcPts val="7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31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2pPr>
              <a:lvl3pPr marL="1143000" indent="-228600" algn="l" defTabSz="457200" rtl="0" eaLnBrk="1" fontAlgn="base" hangingPunct="1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6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3pPr>
              <a:lvl4pPr marL="16002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4pPr>
              <a:lvl5pPr marL="20574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5pPr>
              <a:lvl6pPr marL="25146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6pPr>
              <a:lvl7pPr marL="29718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7pPr>
              <a:lvl8pPr marL="34290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8pPr>
              <a:lvl9pPr marL="38862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9pPr>
            </a:lstStyle>
            <a:p>
              <a:pPr marL="0" indent="0"/>
              <a:r>
                <a:rPr lang="en-US" sz="2000" b="1" kern="0" dirty="0">
                  <a:solidFill>
                    <a:schemeClr val="bg1"/>
                  </a:solidFill>
                  <a:latin typeface="Calibri" panose="020F0502020204030204" pitchFamily="34" charset="0"/>
                </a:rPr>
                <a:t>NI </a:t>
              </a:r>
              <a:r>
                <a:rPr lang="en-US" sz="2000" b="1" kern="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statistics</a:t>
              </a:r>
              <a:endParaRPr lang="en-US" sz="2000" b="1" kern="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25" name="Nuage 24"/>
          <p:cNvSpPr/>
          <p:nvPr/>
        </p:nvSpPr>
        <p:spPr bwMode="auto">
          <a:xfrm>
            <a:off x="134363" y="4901599"/>
            <a:ext cx="9885485" cy="2658076"/>
          </a:xfrm>
          <a:prstGeom prst="cloud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 bwMode="auto">
          <a:xfrm>
            <a:off x="1378534" y="5219491"/>
            <a:ext cx="7004780" cy="216074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fontAlgn="base" hangingPunct="1">
              <a:spcBef>
                <a:spcPts val="7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1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6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5pPr>
            <a:lvl6pPr marL="25146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6pPr>
            <a:lvl7pPr marL="29718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7pPr>
            <a:lvl8pPr marL="34290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8pPr>
            <a:lvl9pPr marL="38862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9pPr>
          </a:lstStyle>
          <a:p>
            <a:pPr marL="0" indent="0"/>
            <a:r>
              <a:rPr lang="en-US" sz="2000" b="1" kern="0" dirty="0">
                <a:solidFill>
                  <a:schemeClr val="bg1"/>
                </a:solidFill>
                <a:latin typeface="Calibri" panose="020F0502020204030204" pitchFamily="34" charset="0"/>
              </a:rPr>
              <a:t>OVP results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Calibri" panose="020F0502020204030204" pitchFamily="34" charset="0"/>
              <a:buChar char="-"/>
            </a:pPr>
            <a:r>
              <a:rPr lang="en-US" sz="1700" kern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User time: </a:t>
            </a:r>
            <a:r>
              <a:rPr lang="en-US" sz="1800" dirty="0">
                <a:solidFill>
                  <a:srgbClr val="000000"/>
                </a:solidFill>
                <a:latin typeface="Times New Roman" pitchFamily="16" charset="0"/>
              </a:rPr>
              <a:t>Time spent for the execution on the host machine </a:t>
            </a:r>
            <a:endParaRPr lang="en-US" sz="1700" kern="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buClr>
                <a:schemeClr val="bg1"/>
              </a:buClr>
              <a:buFont typeface="Calibri" panose="020F0502020204030204" pitchFamily="34" charset="0"/>
              <a:buChar char="-"/>
            </a:pPr>
            <a:r>
              <a:rPr lang="en-US" sz="1700" kern="0" dirty="0">
                <a:solidFill>
                  <a:schemeClr val="bg1"/>
                </a:solidFill>
                <a:latin typeface="Calibri" panose="020F0502020204030204" pitchFamily="34" charset="0"/>
              </a:rPr>
              <a:t>System </a:t>
            </a:r>
            <a:r>
              <a:rPr lang="en-US" sz="1700" kern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time: </a:t>
            </a:r>
            <a:r>
              <a:rPr lang="en-US" sz="1800" dirty="0">
                <a:solidFill>
                  <a:srgbClr val="000000"/>
                </a:solidFill>
                <a:latin typeface="Times New Roman" pitchFamily="16" charset="0"/>
              </a:rPr>
              <a:t>Spent by the host machine to execute instr. of the simulation process </a:t>
            </a:r>
            <a:endParaRPr lang="en-US" sz="1700" kern="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buClr>
                <a:schemeClr val="bg1"/>
              </a:buClr>
              <a:buFont typeface="Calibri" panose="020F0502020204030204" pitchFamily="34" charset="0"/>
              <a:buChar char="-"/>
            </a:pPr>
            <a:r>
              <a:rPr lang="en-US" sz="1700" kern="0" dirty="0">
                <a:solidFill>
                  <a:schemeClr val="bg1"/>
                </a:solidFill>
                <a:latin typeface="Calibri" panose="020F0502020204030204" pitchFamily="34" charset="0"/>
              </a:rPr>
              <a:t>Elapsed </a:t>
            </a:r>
            <a:r>
              <a:rPr lang="en-US" sz="1700" kern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time: </a:t>
            </a:r>
            <a:r>
              <a:rPr lang="en-US" sz="1800" dirty="0">
                <a:solidFill>
                  <a:srgbClr val="000000"/>
                </a:solidFill>
                <a:latin typeface="Times New Roman" pitchFamily="16" charset="0"/>
              </a:rPr>
              <a:t>Simulation time from beginning to end </a:t>
            </a:r>
            <a:endParaRPr lang="en-US" sz="1700" kern="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buClr>
                <a:schemeClr val="bg1"/>
              </a:buClr>
              <a:buFont typeface="Calibri" panose="020F0502020204030204" pitchFamily="34" charset="0"/>
              <a:buChar char="-"/>
            </a:pPr>
            <a:r>
              <a:rPr lang="en-US" sz="1700" kern="0" dirty="0">
                <a:solidFill>
                  <a:schemeClr val="bg1"/>
                </a:solidFill>
                <a:latin typeface="Calibri" panose="020F0502020204030204" pitchFamily="34" charset="0"/>
              </a:rPr>
              <a:t>Simulated </a:t>
            </a:r>
            <a:r>
              <a:rPr lang="en-US" sz="1700" kern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time: </a:t>
            </a:r>
            <a:r>
              <a:rPr lang="en-US" sz="1800" dirty="0">
                <a:solidFill>
                  <a:srgbClr val="000000"/>
                </a:solidFill>
                <a:latin typeface="Times New Roman" pitchFamily="16" charset="0"/>
              </a:rPr>
              <a:t>Duration of the simulation process in simulated </a:t>
            </a:r>
            <a:r>
              <a:rPr lang="en-US" sz="1800" dirty="0" smtClean="0">
                <a:solidFill>
                  <a:srgbClr val="000000"/>
                </a:solidFill>
                <a:latin typeface="Times New Roman" pitchFamily="16" charset="0"/>
              </a:rPr>
              <a:t>time</a:t>
            </a:r>
            <a:endParaRPr lang="en-US" sz="1700" kern="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buClr>
                <a:schemeClr val="bg1"/>
              </a:buClr>
              <a:buFont typeface="Calibri" panose="020F0502020204030204" pitchFamily="34" charset="0"/>
              <a:buChar char="-"/>
            </a:pPr>
            <a:r>
              <a:rPr lang="en-US" sz="1700" kern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Number of simulated instructions</a:t>
            </a:r>
            <a:endParaRPr lang="en-US" sz="1700" kern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cxnSp>
        <p:nvCxnSpPr>
          <p:cNvPr id="24" name="Connecteur droit avec flèche 23"/>
          <p:cNvCxnSpPr/>
          <p:nvPr/>
        </p:nvCxnSpPr>
        <p:spPr bwMode="auto">
          <a:xfrm flipH="1">
            <a:off x="4474867" y="3798676"/>
            <a:ext cx="791717" cy="29166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Connecteur droit avec flèche 26"/>
          <p:cNvCxnSpPr/>
          <p:nvPr/>
        </p:nvCxnSpPr>
        <p:spPr bwMode="auto">
          <a:xfrm>
            <a:off x="6336456" y="4492647"/>
            <a:ext cx="0" cy="43931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" name="Groupe 14"/>
          <p:cNvGrpSpPr/>
          <p:nvPr/>
        </p:nvGrpSpPr>
        <p:grpSpPr>
          <a:xfrm>
            <a:off x="5287912" y="1808431"/>
            <a:ext cx="2631091" cy="2648247"/>
            <a:chOff x="6019059" y="1861984"/>
            <a:chExt cx="2580492" cy="2539858"/>
          </a:xfrm>
        </p:grpSpPr>
        <p:pic>
          <p:nvPicPr>
            <p:cNvPr id="29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7" t="2256" r="1478" b="1654"/>
            <a:stretch/>
          </p:blipFill>
          <p:spPr bwMode="auto">
            <a:xfrm>
              <a:off x="6019059" y="1868749"/>
              <a:ext cx="2580491" cy="2531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/>
            <p:nvPr/>
          </p:nvSpPr>
          <p:spPr bwMode="auto">
            <a:xfrm>
              <a:off x="6019060" y="1861984"/>
              <a:ext cx="2580491" cy="253985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33" name="Connecteur droit avec flèche 32"/>
          <p:cNvCxnSpPr/>
          <p:nvPr/>
        </p:nvCxnSpPr>
        <p:spPr bwMode="auto">
          <a:xfrm>
            <a:off x="4453541" y="1923677"/>
            <a:ext cx="834371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Connecteur droit avec flèche 33"/>
          <p:cNvCxnSpPr/>
          <p:nvPr/>
        </p:nvCxnSpPr>
        <p:spPr bwMode="auto">
          <a:xfrm>
            <a:off x="4453541" y="2758076"/>
            <a:ext cx="834371" cy="1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Nuage 29"/>
          <p:cNvSpPr/>
          <p:nvPr/>
        </p:nvSpPr>
        <p:spPr bwMode="auto">
          <a:xfrm>
            <a:off x="8147641" y="4067869"/>
            <a:ext cx="1789215" cy="864096"/>
          </a:xfrm>
          <a:prstGeom prst="cloud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 bwMode="auto">
          <a:xfrm>
            <a:off x="8311305" y="4283893"/>
            <a:ext cx="2489647" cy="47369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fontAlgn="base" hangingPunct="1">
              <a:spcBef>
                <a:spcPts val="7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1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6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5pPr>
            <a:lvl6pPr marL="25146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6pPr>
            <a:lvl7pPr marL="29718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7pPr>
            <a:lvl8pPr marL="34290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8pPr>
            <a:lvl9pPr marL="38862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9pPr>
          </a:lstStyle>
          <a:p>
            <a:pPr marL="0" indent="0"/>
            <a:r>
              <a:rPr lang="en-US" sz="2000" b="1" kern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Simulation </a:t>
            </a:r>
            <a:endParaRPr lang="en-US" sz="2000" b="1" kern="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buClr>
                <a:schemeClr val="bg1"/>
              </a:buClr>
              <a:buFont typeface="Calibri" panose="020F0502020204030204" pitchFamily="34" charset="0"/>
              <a:buChar char="-"/>
            </a:pPr>
            <a:endParaRPr lang="en-US" sz="1700" kern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cxnSp>
        <p:nvCxnSpPr>
          <p:cNvPr id="32" name="Connecteur droit avec flèche 31"/>
          <p:cNvCxnSpPr/>
          <p:nvPr/>
        </p:nvCxnSpPr>
        <p:spPr bwMode="auto">
          <a:xfrm>
            <a:off x="7976496" y="3979022"/>
            <a:ext cx="406818" cy="21131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3100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504825" y="395461"/>
            <a:ext cx="8609013" cy="857250"/>
          </a:xfrm>
        </p:spPr>
        <p:txBody>
          <a:bodyPr/>
          <a:lstStyle/>
          <a:p>
            <a:pPr algn="l"/>
            <a:r>
              <a:rPr lang="en-US" b="1" dirty="0">
                <a:latin typeface="Calibri" panose="020F0502020204030204" pitchFamily="34" charset="0"/>
              </a:rPr>
              <a:t>Motivation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638175" y="1916113"/>
            <a:ext cx="6850409" cy="498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fontAlgn="base" hangingPunct="1">
              <a:spcBef>
                <a:spcPts val="7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1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6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5pPr>
            <a:lvl6pPr marL="25146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6pPr>
            <a:lvl7pPr marL="29718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7pPr>
            <a:lvl8pPr marL="34290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8pPr>
            <a:lvl9pPr marL="38862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latin typeface="Calibri" panose="020F0502020204030204" pitchFamily="34" charset="0"/>
              </a:rPr>
              <a:t>Evaluation of </a:t>
            </a:r>
          </a:p>
          <a:p>
            <a:pPr marL="1085850" lvl="2" indent="-285750">
              <a:buFontTx/>
              <a:buChar char="-"/>
            </a:pPr>
            <a:r>
              <a:rPr lang="en-US" sz="1800" kern="0" dirty="0">
                <a:latin typeface="Calibri" panose="020F0502020204030204" pitchFamily="34" charset="0"/>
              </a:rPr>
              <a:t>Multi/Many core architectures </a:t>
            </a:r>
          </a:p>
          <a:p>
            <a:pPr marL="1085850" lvl="2" indent="-285750">
              <a:buFontTx/>
              <a:buChar char="-"/>
            </a:pPr>
            <a:r>
              <a:rPr lang="en-US" sz="1800" kern="0" dirty="0">
                <a:latin typeface="Calibri" panose="020F0502020204030204" pitchFamily="34" charset="0"/>
              </a:rPr>
              <a:t>Clustered </a:t>
            </a:r>
            <a:r>
              <a:rPr lang="en-US" sz="1800" kern="0" dirty="0" smtClean="0">
                <a:latin typeface="Calibri" panose="020F0502020204030204" pitchFamily="34" charset="0"/>
              </a:rPr>
              <a:t>Network-on-Chip (NoC)-based </a:t>
            </a:r>
            <a:r>
              <a:rPr lang="en-US" sz="1800" kern="0" dirty="0">
                <a:latin typeface="Calibri" panose="020F0502020204030204" pitchFamily="34" charset="0"/>
              </a:rPr>
              <a:t>architectures</a:t>
            </a:r>
          </a:p>
          <a:p>
            <a:pPr marL="1085850" lvl="2" indent="-285750">
              <a:buFontTx/>
              <a:buChar char="-"/>
            </a:pPr>
            <a:r>
              <a:rPr lang="en-US" sz="1800" kern="0" dirty="0">
                <a:latin typeface="Calibri" panose="020F0502020204030204" pitchFamily="34" charset="0"/>
              </a:rPr>
              <a:t>Shared resources within clusters</a:t>
            </a:r>
          </a:p>
          <a:p>
            <a:pPr marL="1085850" lvl="2" indent="-285750">
              <a:buFontTx/>
              <a:buChar char="-"/>
            </a:pPr>
            <a:r>
              <a:rPr lang="en-US" sz="1800" kern="0" dirty="0">
                <a:latin typeface="Calibri" panose="020F0502020204030204" pitchFamily="34" charset="0"/>
              </a:rPr>
              <a:t>Independent applications running in </a:t>
            </a:r>
            <a:r>
              <a:rPr lang="en-US" sz="1800" kern="0" dirty="0" smtClean="0">
                <a:latin typeface="Calibri" panose="020F0502020204030204" pitchFamily="34" charset="0"/>
              </a:rPr>
              <a:t>parallel</a:t>
            </a:r>
          </a:p>
          <a:p>
            <a:pPr marL="1085850" lvl="2" indent="-285750">
              <a:buFontTx/>
              <a:buChar char="-"/>
            </a:pPr>
            <a:r>
              <a:rPr lang="en-US" sz="1800" kern="0" dirty="0" smtClean="0">
                <a:latin typeface="Calibri" panose="020F0502020204030204" pitchFamily="34" charset="0"/>
              </a:rPr>
              <a:t>Very fast simulation time</a:t>
            </a:r>
            <a:endParaRPr lang="en-US" sz="1800" kern="0" dirty="0">
              <a:latin typeface="Calibri" panose="020F0502020204030204" pitchFamily="34" charset="0"/>
            </a:endParaRPr>
          </a:p>
          <a:p>
            <a:pPr marL="1085850" lvl="2" indent="-285750">
              <a:buFontTx/>
              <a:buChar char="-"/>
            </a:pPr>
            <a:endParaRPr lang="en-US" sz="1800" kern="0" dirty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kern="0" dirty="0">
                <a:latin typeface="Calibri" panose="020F0502020204030204" pitchFamily="34" charset="0"/>
              </a:rPr>
              <a:t>MPSoCSim</a:t>
            </a:r>
            <a:r>
              <a:rPr lang="en-US" sz="2000" kern="0" dirty="0">
                <a:latin typeface="Calibri" panose="020F0502020204030204" pitchFamily="34" charset="0"/>
              </a:rPr>
              <a:t>: An </a:t>
            </a:r>
            <a:r>
              <a:rPr lang="en-US" sz="2000" kern="0" dirty="0" smtClean="0">
                <a:latin typeface="Calibri" panose="020F0502020204030204" pitchFamily="34" charset="0"/>
              </a:rPr>
              <a:t>Open Virtual Platform (OVP)-based simulator for the evaluation of NoC-based systems</a:t>
            </a:r>
            <a:endParaRPr lang="en-US" sz="2000" kern="0" dirty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latin typeface="Calibri" panose="020F0502020204030204" pitchFamily="34" charset="0"/>
              </a:rPr>
              <a:t>Extension of MPSoCSim in order to support </a:t>
            </a:r>
          </a:p>
          <a:p>
            <a:pPr marL="1200150" lvl="2" indent="-342900">
              <a:buFontTx/>
              <a:buChar char="-"/>
            </a:pPr>
            <a:r>
              <a:rPr lang="en-US" sz="1800" kern="0" dirty="0">
                <a:latin typeface="Calibri" panose="020F0502020204030204" pitchFamily="34" charset="0"/>
              </a:rPr>
              <a:t>Clusters composed of several processors </a:t>
            </a:r>
          </a:p>
          <a:p>
            <a:pPr marL="1200150" lvl="2" indent="-342900">
              <a:buFontTx/>
              <a:buChar char="-"/>
            </a:pPr>
            <a:r>
              <a:rPr lang="en-US" sz="1800" kern="0" dirty="0">
                <a:latin typeface="Calibri" panose="020F0502020204030204" pitchFamily="34" charset="0"/>
              </a:rPr>
              <a:t>Processors access private and shared resources </a:t>
            </a:r>
          </a:p>
          <a:p>
            <a:pPr marL="1200150" lvl="2" indent="-342900">
              <a:buFontTx/>
              <a:buChar char="-"/>
            </a:pPr>
            <a:r>
              <a:rPr lang="en-US" sz="1800" kern="0" dirty="0">
                <a:latin typeface="Calibri" panose="020F0502020204030204" pitchFamily="34" charset="0"/>
              </a:rPr>
              <a:t>Processors execute different applications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kern="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pic>
        <p:nvPicPr>
          <p:cNvPr id="9" name="Picture 4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4270" y="1916113"/>
            <a:ext cx="1780696" cy="1106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7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95461"/>
            <a:ext cx="8609013" cy="857250"/>
          </a:xfrm>
        </p:spPr>
        <p:txBody>
          <a:bodyPr/>
          <a:lstStyle/>
          <a:p>
            <a:pPr algn="l"/>
            <a:r>
              <a:rPr lang="en-US" b="1" dirty="0">
                <a:latin typeface="Calibri" panose="020F0502020204030204" pitchFamily="34" charset="0"/>
              </a:rPr>
              <a:t>MPSoCSim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5774" y="1763713"/>
            <a:ext cx="5994697" cy="6552628"/>
          </a:xfrm>
        </p:spPr>
        <p:txBody>
          <a:bodyPr/>
          <a:lstStyle/>
          <a:p>
            <a:pPr marL="0" indent="0" algn="just"/>
            <a:r>
              <a:rPr lang="en-US" sz="2000" dirty="0">
                <a:latin typeface="Calibri" panose="020F0502020204030204" pitchFamily="34" charset="0"/>
              </a:rPr>
              <a:t>MPSoCSim [1] motivation:</a:t>
            </a:r>
          </a:p>
          <a:p>
            <a:pPr marL="457200" lvl="1" indent="0" algn="just"/>
            <a:r>
              <a:rPr lang="en-US" sz="2000" dirty="0">
                <a:latin typeface="Calibri" panose="020F0502020204030204" pitchFamily="34" charset="0"/>
              </a:rPr>
              <a:t>Design space of </a:t>
            </a:r>
            <a:r>
              <a:rPr lang="en-US" sz="2000" b="1" dirty="0">
                <a:latin typeface="Calibri" panose="020F0502020204030204" pitchFamily="34" charset="0"/>
              </a:rPr>
              <a:t>NoC</a:t>
            </a:r>
            <a:r>
              <a:rPr lang="en-US" sz="2000" dirty="0">
                <a:latin typeface="Calibri" panose="020F0502020204030204" pitchFamily="34" charset="0"/>
              </a:rPr>
              <a:t>-based systems </a:t>
            </a:r>
          </a:p>
          <a:p>
            <a:pPr marL="800100" lvl="1" indent="-342900" algn="just">
              <a:buFont typeface="Symbol"/>
              <a:buChar char="Þ"/>
            </a:pPr>
            <a:r>
              <a:rPr lang="en-US" sz="2000" dirty="0" smtClean="0">
                <a:latin typeface="Calibri" panose="020F0502020204030204" pitchFamily="34" charset="0"/>
              </a:rPr>
              <a:t>An </a:t>
            </a:r>
            <a:r>
              <a:rPr lang="en-US" sz="2000" dirty="0">
                <a:latin typeface="Calibri" panose="020F0502020204030204" pitchFamily="34" charset="0"/>
              </a:rPr>
              <a:t>adjustable SystemC </a:t>
            </a:r>
            <a:r>
              <a:rPr lang="en-US" sz="2000" dirty="0" smtClean="0">
                <a:latin typeface="Calibri" panose="020F0502020204030204" pitchFamily="34" charset="0"/>
              </a:rPr>
              <a:t>NoC</a:t>
            </a:r>
          </a:p>
          <a:p>
            <a:pPr marL="800100" lvl="1" indent="-342900" algn="just">
              <a:buFont typeface="Symbol"/>
              <a:buChar char="Þ"/>
            </a:pPr>
            <a:r>
              <a:rPr lang="en-US" sz="2000" dirty="0" smtClean="0">
                <a:latin typeface="Calibri" panose="020F0502020204030204" pitchFamily="34" charset="0"/>
              </a:rPr>
              <a:t>Traffic </a:t>
            </a:r>
            <a:r>
              <a:rPr lang="en-US" sz="2000" dirty="0">
                <a:latin typeface="Calibri" panose="020F0502020204030204" pitchFamily="34" charset="0"/>
              </a:rPr>
              <a:t>generators + OVP processor </a:t>
            </a:r>
            <a:r>
              <a:rPr lang="en-US" sz="2000" dirty="0" smtClean="0">
                <a:latin typeface="Calibri" panose="020F0502020204030204" pitchFamily="34" charset="0"/>
              </a:rPr>
              <a:t>models</a:t>
            </a:r>
          </a:p>
          <a:p>
            <a:pPr marL="800100" lvl="1" indent="-342900" algn="just">
              <a:buFont typeface="Symbol"/>
              <a:buChar char="Þ"/>
            </a:pPr>
            <a:r>
              <a:rPr lang="en-US" sz="2000" dirty="0" smtClean="0">
                <a:latin typeface="Calibri" panose="020F0502020204030204" pitchFamily="34" charset="0"/>
              </a:rPr>
              <a:t>Provides performance and communication statistics  results</a:t>
            </a:r>
            <a:endParaRPr lang="en-US" sz="2000" dirty="0">
              <a:latin typeface="Calibri" panose="020F0502020204030204" pitchFamily="34" charset="0"/>
            </a:endParaRPr>
          </a:p>
          <a:p>
            <a:pPr marL="0" indent="0" algn="just"/>
            <a:endParaRPr lang="en-US" sz="200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503808" y="827509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 algn="l"/>
            <a:r>
              <a:rPr lang="en-US" sz="2000" kern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Overview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6803" y="7350040"/>
            <a:ext cx="9505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[1] “P. </a:t>
            </a:r>
            <a:r>
              <a:rPr lang="en-US" sz="1000" dirty="0" err="1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Wehner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, et al., “MPSoCSim: An extended OVP Simulator for Modeling and Evaluation of NoC based heterogeneous MPSoCs”, in  proc. of </a:t>
            </a:r>
            <a:r>
              <a:rPr lang="en-US" sz="1000" dirty="0" err="1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ViPES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 in SAMOS, 2015. </a:t>
            </a:r>
          </a:p>
          <a:p>
            <a:endParaRPr lang="en-US" sz="1000" b="1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50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MPSoCSim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07864" y="1475581"/>
            <a:ext cx="8568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560"/>
                </a:solidFill>
                <a:latin typeface="Calibri" panose="020F0502020204030204" pitchFamily="34" charset="0"/>
                <a:ea typeface="+mn-ea"/>
                <a:cs typeface="+mn-cs"/>
              </a:rPr>
              <a:t>Adjustable SystemC NoC (NoC size, NoC frequency, routing parameters)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560"/>
                </a:solidFill>
                <a:latin typeface="Calibri" panose="020F0502020204030204" pitchFamily="34" charset="0"/>
                <a:ea typeface="+mn-ea"/>
                <a:cs typeface="+mn-cs"/>
              </a:rPr>
              <a:t>2-D mesh supporting wormhole routing</a:t>
            </a:r>
            <a:endParaRPr lang="en-US" dirty="0">
              <a:solidFill>
                <a:srgbClr val="003560"/>
              </a:solidFill>
              <a:latin typeface="Calibri" panose="020F0502020204030204" pitchFamily="34" charset="0"/>
              <a:ea typeface="+mn-ea"/>
              <a:cs typeface="+mn-cs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60"/>
                </a:solidFill>
                <a:latin typeface="Calibri" panose="020F0502020204030204" pitchFamily="34" charset="0"/>
              </a:rPr>
              <a:t>Several routing algorithms: XY, minimal </a:t>
            </a:r>
            <a:r>
              <a:rPr lang="en-US" dirty="0" smtClean="0">
                <a:solidFill>
                  <a:srgbClr val="003560"/>
                </a:solidFill>
                <a:latin typeface="Calibri" panose="020F0502020204030204" pitchFamily="34" charset="0"/>
              </a:rPr>
              <a:t>west-first, </a:t>
            </a:r>
            <a:r>
              <a:rPr lang="en-US" dirty="0">
                <a:solidFill>
                  <a:srgbClr val="003560"/>
                </a:solidFill>
                <a:latin typeface="Calibri" panose="020F0502020204030204" pitchFamily="34" charset="0"/>
              </a:rPr>
              <a:t>adaptive </a:t>
            </a:r>
            <a:r>
              <a:rPr lang="en-US" dirty="0" smtClean="0">
                <a:solidFill>
                  <a:srgbClr val="003560"/>
                </a:solidFill>
                <a:latin typeface="Calibri" panose="020F0502020204030204" pitchFamily="34" charset="0"/>
              </a:rPr>
              <a:t>west-first</a:t>
            </a:r>
            <a:endParaRPr lang="en-US" dirty="0">
              <a:solidFill>
                <a:srgbClr val="00356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503808" y="827509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 algn="l"/>
            <a:r>
              <a:rPr lang="en-US" sz="2000" kern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NoC</a:t>
            </a:r>
            <a:endParaRPr lang="en-US" sz="2000" kern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56803" y="7350040"/>
            <a:ext cx="9505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[1] “P. </a:t>
            </a:r>
            <a:r>
              <a:rPr lang="en-US" sz="1000" dirty="0" err="1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Wehner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, et al., “MPSoCSim: An extended OVP Simulator for Modeling and Evaluation of NoC based heterogeneous MPSoCs”, in  proc. of </a:t>
            </a:r>
            <a:r>
              <a:rPr lang="en-US" sz="1000" dirty="0" err="1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ViPES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 in SAMOS, 2015. </a:t>
            </a:r>
          </a:p>
          <a:p>
            <a:endParaRPr lang="en-US" sz="1000" b="1" dirty="0">
              <a:latin typeface="Calibri Light" panose="020F0302020204030204" pitchFamily="34" charset="0"/>
            </a:endParaRPr>
          </a:p>
        </p:txBody>
      </p:sp>
      <p:grpSp>
        <p:nvGrpSpPr>
          <p:cNvPr id="16" name="Groupe 15"/>
          <p:cNvGrpSpPr/>
          <p:nvPr/>
        </p:nvGrpSpPr>
        <p:grpSpPr>
          <a:xfrm>
            <a:off x="1583928" y="2915741"/>
            <a:ext cx="2631091" cy="2648247"/>
            <a:chOff x="6019059" y="1861984"/>
            <a:chExt cx="2580492" cy="2539858"/>
          </a:xfrm>
        </p:grpSpPr>
        <p:pic>
          <p:nvPicPr>
            <p:cNvPr id="17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7" t="2256" r="1478" b="1654"/>
            <a:stretch/>
          </p:blipFill>
          <p:spPr bwMode="auto">
            <a:xfrm>
              <a:off x="6019059" y="1868749"/>
              <a:ext cx="2580491" cy="2531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ectangle 17"/>
            <p:cNvSpPr/>
            <p:nvPr/>
          </p:nvSpPr>
          <p:spPr bwMode="auto">
            <a:xfrm>
              <a:off x="6019060" y="1861984"/>
              <a:ext cx="2580491" cy="253985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" name="Ellipse 2"/>
          <p:cNvSpPr/>
          <p:nvPr/>
        </p:nvSpPr>
        <p:spPr bwMode="auto">
          <a:xfrm>
            <a:off x="3528144" y="2922795"/>
            <a:ext cx="864096" cy="785034"/>
          </a:xfrm>
          <a:prstGeom prst="ellipse">
            <a:avLst/>
          </a:prstGeom>
          <a:noFill/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66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MPSoCSim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07864" y="1475581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560"/>
                </a:solidFill>
                <a:latin typeface="Calibri" panose="020F0502020204030204" pitchFamily="34" charset="0"/>
                <a:ea typeface="+mn-ea"/>
                <a:cs typeface="+mn-cs"/>
              </a:rPr>
              <a:t>SystemC  </a:t>
            </a:r>
            <a:r>
              <a:rPr lang="en-US" dirty="0">
                <a:solidFill>
                  <a:srgbClr val="003560"/>
                </a:solidFill>
                <a:latin typeface="Calibri" panose="020F0502020204030204" pitchFamily="34" charset="0"/>
                <a:ea typeface="+mn-ea"/>
                <a:cs typeface="+mn-cs"/>
              </a:rPr>
              <a:t>Transaction Level Modeling (TLM) </a:t>
            </a:r>
            <a:r>
              <a:rPr lang="en-US" dirty="0" smtClean="0">
                <a:solidFill>
                  <a:srgbClr val="003560"/>
                </a:solidFill>
                <a:latin typeface="Calibri" panose="020F0502020204030204" pitchFamily="34" charset="0"/>
                <a:ea typeface="+mn-ea"/>
                <a:cs typeface="+mn-cs"/>
              </a:rPr>
              <a:t>Network </a:t>
            </a:r>
            <a:r>
              <a:rPr lang="en-US" dirty="0">
                <a:solidFill>
                  <a:srgbClr val="003560"/>
                </a:solidFill>
                <a:latin typeface="Calibri" panose="020F0502020204030204" pitchFamily="34" charset="0"/>
                <a:ea typeface="+mn-ea"/>
                <a:cs typeface="+mn-cs"/>
              </a:rPr>
              <a:t>Interface (NI)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560"/>
                </a:solidFill>
                <a:latin typeface="Calibri" panose="020F0502020204030204" pitchFamily="34" charset="0"/>
                <a:ea typeface="+mn-ea"/>
                <a:cs typeface="+mn-cs"/>
              </a:rPr>
              <a:t>Memory accessible by local elements to </a:t>
            </a:r>
            <a:r>
              <a:rPr lang="en-US" dirty="0">
                <a:solidFill>
                  <a:srgbClr val="003560"/>
                </a:solidFill>
                <a:latin typeface="Calibri" panose="020F0502020204030204" pitchFamily="34" charset="0"/>
                <a:ea typeface="+mn-ea"/>
                <a:cs typeface="+mn-cs"/>
              </a:rPr>
              <a:t>communicate with distant  </a:t>
            </a:r>
            <a:r>
              <a:rPr lang="en-US" dirty="0" smtClean="0">
                <a:solidFill>
                  <a:srgbClr val="003560"/>
                </a:solidFill>
                <a:latin typeface="Calibri" panose="020F0502020204030204" pitchFamily="34" charset="0"/>
                <a:ea typeface="+mn-ea"/>
                <a:cs typeface="+mn-cs"/>
              </a:rPr>
              <a:t>nodes processors =&gt; </a:t>
            </a:r>
            <a:r>
              <a:rPr lang="en-US" i="1" dirty="0" err="1" smtClean="0">
                <a:solidFill>
                  <a:srgbClr val="003560"/>
                </a:solidFill>
                <a:latin typeface="Calibri" panose="020F0502020204030204" pitchFamily="34" charset="0"/>
              </a:rPr>
              <a:t>SendData</a:t>
            </a:r>
            <a:r>
              <a:rPr lang="en-US" dirty="0" smtClean="0">
                <a:solidFill>
                  <a:srgbClr val="003560"/>
                </a:solidFill>
                <a:latin typeface="Calibri" panose="020F0502020204030204" pitchFamily="34" charset="0"/>
              </a:rPr>
              <a:t> API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60"/>
                </a:solidFill>
                <a:latin typeface="Calibri" panose="020F0502020204030204" pitchFamily="34" charset="0"/>
                <a:ea typeface="+mn-ea"/>
                <a:cs typeface="+mn-cs"/>
              </a:rPr>
              <a:t>Traffic generators + OVP processors models</a:t>
            </a:r>
          </a:p>
          <a:p>
            <a:pPr marL="0" indent="0" algn="just"/>
            <a:r>
              <a:rPr lang="en-US" dirty="0">
                <a:solidFill>
                  <a:srgbClr val="003560"/>
                </a:solidFill>
                <a:latin typeface="Calibri" panose="020F0502020204030204" pitchFamily="34" charset="0"/>
                <a:ea typeface="+mn-ea"/>
                <a:cs typeface="+mn-cs"/>
              </a:rPr>
              <a:t>	OVP suitable as it provides several peripheral and processor models (ARM, MIPS, Xilinx, ORK1</a:t>
            </a:r>
            <a:r>
              <a:rPr lang="en-US" dirty="0" smtClean="0">
                <a:solidFill>
                  <a:srgbClr val="003560"/>
                </a:solidFill>
                <a:latin typeface="Calibri" panose="020F0502020204030204" pitchFamily="34" charset="0"/>
                <a:ea typeface="+mn-ea"/>
                <a:cs typeface="+mn-cs"/>
              </a:rPr>
              <a:t>,…)</a:t>
            </a:r>
            <a:r>
              <a:rPr lang="en-US" dirty="0" smtClean="0">
                <a:solidFill>
                  <a:srgbClr val="003560"/>
                </a:solidFill>
                <a:latin typeface="Calibri" panose="020F0502020204030204" pitchFamily="34" charset="0"/>
              </a:rPr>
              <a:t> </a:t>
            </a:r>
            <a:endParaRPr lang="en-US" dirty="0">
              <a:solidFill>
                <a:srgbClr val="00356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1151880" y="3580630"/>
            <a:ext cx="6667500" cy="3907017"/>
            <a:chOff x="1007864" y="2483692"/>
            <a:chExt cx="6667500" cy="3907017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7864" y="2483692"/>
              <a:ext cx="6667500" cy="3648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ZoneTexte 4"/>
            <p:cNvSpPr txBox="1"/>
            <p:nvPr/>
          </p:nvSpPr>
          <p:spPr>
            <a:xfrm>
              <a:off x="1007864" y="6052155"/>
              <a:ext cx="26642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rPr>
                <a:t>An MPSoCSim </a:t>
              </a:r>
              <a:r>
                <a:rPr lang="en-US" sz="1600" dirty="0" smtClean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rPr>
                <a:t>node [1]</a:t>
              </a:r>
              <a:endParaRPr lang="en-US" sz="16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9" name="Titre 1"/>
          <p:cNvSpPr txBox="1">
            <a:spLocks/>
          </p:cNvSpPr>
          <p:nvPr/>
        </p:nvSpPr>
        <p:spPr bwMode="auto">
          <a:xfrm>
            <a:off x="503808" y="827509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 algn="l"/>
            <a:r>
              <a:rPr lang="en-US" sz="2000" kern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Node</a:t>
            </a:r>
            <a:endParaRPr lang="en-US" sz="2000" kern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295896" y="3851845"/>
            <a:ext cx="1457137" cy="2376264"/>
          </a:xfrm>
          <a:prstGeom prst="rect">
            <a:avLst/>
          </a:prstGeom>
          <a:solidFill>
            <a:srgbClr val="E7E7E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904" y="3923853"/>
            <a:ext cx="1457137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" b="50000"/>
          <a:stretch/>
        </p:blipFill>
        <p:spPr bwMode="auto">
          <a:xfrm>
            <a:off x="2055217" y="5234855"/>
            <a:ext cx="10477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necteur droit 6"/>
          <p:cNvCxnSpPr/>
          <p:nvPr/>
        </p:nvCxnSpPr>
        <p:spPr bwMode="auto">
          <a:xfrm>
            <a:off x="1403907" y="5292005"/>
            <a:ext cx="1385129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22"/>
          <p:cNvSpPr/>
          <p:nvPr/>
        </p:nvSpPr>
        <p:spPr bwMode="auto">
          <a:xfrm>
            <a:off x="2165260" y="6194027"/>
            <a:ext cx="551768" cy="106090"/>
          </a:xfrm>
          <a:prstGeom prst="rect">
            <a:avLst/>
          </a:prstGeom>
          <a:solidFill>
            <a:srgbClr val="E7E7E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21" name="Connecteur droit 20"/>
          <p:cNvCxnSpPr/>
          <p:nvPr/>
        </p:nvCxnSpPr>
        <p:spPr bwMode="auto">
          <a:xfrm>
            <a:off x="2379364" y="5292005"/>
            <a:ext cx="0" cy="101524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ZoneTexte 40"/>
          <p:cNvSpPr txBox="1"/>
          <p:nvPr/>
        </p:nvSpPr>
        <p:spPr>
          <a:xfrm>
            <a:off x="56803" y="7350040"/>
            <a:ext cx="9505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[1] “P. </a:t>
            </a:r>
            <a:r>
              <a:rPr lang="en-US" sz="1000" dirty="0" err="1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Wehner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, et al., “MPSoCSim: An extended OVP Simulator for Modeling and Evaluation of NoC based heterogeneous MPSoCs”, in  proc. of </a:t>
            </a:r>
            <a:r>
              <a:rPr lang="en-US" sz="1000" dirty="0" err="1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ViPES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 in SAMOS, 2015. </a:t>
            </a:r>
          </a:p>
          <a:p>
            <a:endParaRPr lang="en-US" sz="1000" b="1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73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95461"/>
            <a:ext cx="8609013" cy="857250"/>
          </a:xfrm>
        </p:spPr>
        <p:txBody>
          <a:bodyPr/>
          <a:lstStyle/>
          <a:p>
            <a:pPr algn="l"/>
            <a:r>
              <a:rPr lang="en-US" b="1" dirty="0">
                <a:latin typeface="Calibri" panose="020F0502020204030204" pitchFamily="34" charset="0"/>
              </a:rPr>
              <a:t>MPSoCSim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503808" y="827509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 algn="l"/>
            <a:r>
              <a:rPr lang="en-US" sz="2000" kern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MPSoCSim parameters</a:t>
            </a:r>
          </a:p>
        </p:txBody>
      </p:sp>
      <p:grpSp>
        <p:nvGrpSpPr>
          <p:cNvPr id="20" name="Groupe 19"/>
          <p:cNvGrpSpPr/>
          <p:nvPr/>
        </p:nvGrpSpPr>
        <p:grpSpPr>
          <a:xfrm>
            <a:off x="206123" y="3203773"/>
            <a:ext cx="4319178" cy="3856498"/>
            <a:chOff x="-4679466" y="1256134"/>
            <a:chExt cx="4319178" cy="3856498"/>
          </a:xfrm>
        </p:grpSpPr>
        <p:sp>
          <p:nvSpPr>
            <p:cNvPr id="14" name="Nuage 13"/>
            <p:cNvSpPr/>
            <p:nvPr/>
          </p:nvSpPr>
          <p:spPr bwMode="auto">
            <a:xfrm>
              <a:off x="-4679466" y="1256134"/>
              <a:ext cx="4319178" cy="3856498"/>
            </a:xfrm>
            <a:prstGeom prst="cloud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Espace réservé du contenu 2"/>
            <p:cNvSpPr txBox="1">
              <a:spLocks/>
            </p:cNvSpPr>
            <p:nvPr/>
          </p:nvSpPr>
          <p:spPr bwMode="auto">
            <a:xfrm>
              <a:off x="-4030092" y="1905456"/>
              <a:ext cx="3453780" cy="26664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0000" tIns="46800" rIns="90000" bIns="4680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57200" rtl="0" eaLnBrk="1" fontAlgn="base" hangingPunct="1">
                <a:spcBef>
                  <a:spcPts val="8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800">
                  <a:solidFill>
                    <a:srgbClr val="00356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fontAlgn="base" hangingPunct="1">
                <a:spcBef>
                  <a:spcPts val="7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31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2pPr>
              <a:lvl3pPr marL="1143000" indent="-228600" algn="l" defTabSz="457200" rtl="0" eaLnBrk="1" fontAlgn="base" hangingPunct="1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6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3pPr>
              <a:lvl4pPr marL="16002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4pPr>
              <a:lvl5pPr marL="20574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5pPr>
              <a:lvl6pPr marL="25146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6pPr>
              <a:lvl7pPr marL="29718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7pPr>
              <a:lvl8pPr marL="34290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8pPr>
              <a:lvl9pPr marL="38862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9pPr>
            </a:lstStyle>
            <a:p>
              <a:pPr marL="0" indent="0"/>
              <a:r>
                <a:rPr lang="en-US" sz="2000" b="1" kern="0" dirty="0">
                  <a:solidFill>
                    <a:schemeClr val="tx1"/>
                  </a:solidFill>
                  <a:latin typeface="Calibri" panose="020F0502020204030204" pitchFamily="34" charset="0"/>
                </a:rPr>
                <a:t>NoC parameters</a:t>
              </a:r>
            </a:p>
            <a:p>
              <a:pPr lvl="1" indent="-342900">
                <a:buFontTx/>
                <a:buChar char="-"/>
              </a:pPr>
              <a:r>
                <a:rPr lang="en-US" sz="2000" kern="0" dirty="0" err="1">
                  <a:solidFill>
                    <a:schemeClr val="tx1"/>
                  </a:solidFill>
                  <a:latin typeface="Calibri" panose="020F0502020204030204" pitchFamily="34" charset="0"/>
                </a:rPr>
                <a:t>NoC</a:t>
              </a:r>
              <a:r>
                <a:rPr lang="en-US" sz="2000" kern="0" dirty="0">
                  <a:solidFill>
                    <a:schemeClr val="tx1"/>
                  </a:solidFill>
                  <a:latin typeface="Calibri" panose="020F0502020204030204" pitchFamily="34" charset="0"/>
                </a:rPr>
                <a:t> size  </a:t>
              </a:r>
            </a:p>
            <a:p>
              <a:pPr lvl="1" indent="-342900">
                <a:buFontTx/>
                <a:buChar char="-"/>
              </a:pPr>
              <a:r>
                <a:rPr lang="en-US" sz="2000" kern="0" dirty="0" err="1">
                  <a:solidFill>
                    <a:schemeClr val="tx1"/>
                  </a:solidFill>
                  <a:latin typeface="Calibri" panose="020F0502020204030204" pitchFamily="34" charset="0"/>
                </a:rPr>
                <a:t>NoC</a:t>
              </a:r>
              <a:r>
                <a:rPr lang="en-US" sz="2000" kern="0" dirty="0">
                  <a:solidFill>
                    <a:schemeClr val="tx1"/>
                  </a:solidFill>
                  <a:latin typeface="Calibri" panose="020F0502020204030204" pitchFamily="34" charset="0"/>
                </a:rPr>
                <a:t> frequency</a:t>
              </a:r>
            </a:p>
            <a:p>
              <a:pPr lvl="1" indent="-342900">
                <a:buFontTx/>
                <a:buChar char="-"/>
              </a:pPr>
              <a:r>
                <a:rPr lang="en-US" sz="2000" kern="0" dirty="0">
                  <a:solidFill>
                    <a:schemeClr val="tx1"/>
                  </a:solidFill>
                  <a:latin typeface="Calibri" panose="020F0502020204030204" pitchFamily="34" charset="0"/>
                </a:rPr>
                <a:t>routing algorithm </a:t>
              </a:r>
            </a:p>
            <a:p>
              <a:pPr lvl="1" indent="-342900">
                <a:buFontTx/>
                <a:buChar char="-"/>
              </a:pPr>
              <a:r>
                <a:rPr lang="en-US" sz="2000" kern="0" dirty="0">
                  <a:solidFill>
                    <a:schemeClr val="tx1"/>
                  </a:solidFill>
                  <a:latin typeface="Calibri" panose="020F0502020204030204" pitchFamily="34" charset="0"/>
                </a:rPr>
                <a:t>delay routing </a:t>
              </a:r>
            </a:p>
            <a:p>
              <a:pPr lvl="1" indent="-342900">
                <a:buFontTx/>
                <a:buChar char="-"/>
              </a:pPr>
              <a:r>
                <a:rPr lang="en-US" sz="2000" kern="0" dirty="0">
                  <a:solidFill>
                    <a:schemeClr val="tx1"/>
                  </a:solidFill>
                  <a:latin typeface="Calibri" panose="020F0502020204030204" pitchFamily="34" charset="0"/>
                </a:rPr>
                <a:t>delay pass-through</a:t>
              </a:r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71760" y="1514675"/>
            <a:ext cx="4367618" cy="1636088"/>
            <a:chOff x="3410561" y="2388869"/>
            <a:chExt cx="4151594" cy="1636088"/>
          </a:xfrm>
        </p:grpSpPr>
        <p:sp>
          <p:nvSpPr>
            <p:cNvPr id="17" name="Nuage 16"/>
            <p:cNvSpPr/>
            <p:nvPr/>
          </p:nvSpPr>
          <p:spPr bwMode="auto">
            <a:xfrm>
              <a:off x="3410561" y="2388869"/>
              <a:ext cx="4151594" cy="1627027"/>
            </a:xfrm>
            <a:prstGeom prst="cloud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Espace réservé du contenu 2"/>
            <p:cNvSpPr txBox="1">
              <a:spLocks/>
            </p:cNvSpPr>
            <p:nvPr/>
          </p:nvSpPr>
          <p:spPr bwMode="auto">
            <a:xfrm>
              <a:off x="3885057" y="2691722"/>
              <a:ext cx="3533081" cy="13332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0000" tIns="46800" rIns="90000" bIns="4680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57200" rtl="0" eaLnBrk="1" fontAlgn="base" hangingPunct="1">
                <a:spcBef>
                  <a:spcPts val="8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800">
                  <a:solidFill>
                    <a:srgbClr val="00356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fontAlgn="base" hangingPunct="1">
                <a:spcBef>
                  <a:spcPts val="7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31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2pPr>
              <a:lvl3pPr marL="1143000" indent="-228600" algn="l" defTabSz="457200" rtl="0" eaLnBrk="1" fontAlgn="base" hangingPunct="1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6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3pPr>
              <a:lvl4pPr marL="16002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4pPr>
              <a:lvl5pPr marL="20574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5pPr>
              <a:lvl6pPr marL="25146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6pPr>
              <a:lvl7pPr marL="29718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7pPr>
              <a:lvl8pPr marL="34290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8pPr>
              <a:lvl9pPr marL="38862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9pPr>
            </a:lstStyle>
            <a:p>
              <a:pPr marL="0" indent="0"/>
              <a:r>
                <a:rPr lang="en-US" sz="2000" b="1" kern="0" dirty="0">
                  <a:solidFill>
                    <a:schemeClr val="tx1"/>
                  </a:solidFill>
                  <a:latin typeface="Calibri" panose="020F0502020204030204" pitchFamily="34" charset="0"/>
                </a:rPr>
                <a:t>OVP </a:t>
              </a:r>
              <a:r>
                <a:rPr lang="en-US" sz="2000" b="1" kern="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processor</a:t>
              </a:r>
              <a:endParaRPr lang="en-US" sz="2000" b="1" kern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pPr marL="0" indent="0"/>
              <a:r>
                <a:rPr lang="en-US" sz="2000" kern="0" dirty="0">
                  <a:solidFill>
                    <a:schemeClr val="tx1"/>
                  </a:solidFill>
                  <a:latin typeface="Calibri" panose="020F0502020204030204" pitchFamily="34" charset="0"/>
                </a:rPr>
                <a:t>Frequency, MIPS, Quantum</a:t>
              </a:r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3960192" y="1979637"/>
            <a:ext cx="850783" cy="1296144"/>
            <a:chOff x="3888432" y="1979637"/>
            <a:chExt cx="850783" cy="1296144"/>
          </a:xfrm>
        </p:grpSpPr>
        <p:cxnSp>
          <p:nvCxnSpPr>
            <p:cNvPr id="30" name="Connecteur droit avec flèche 29"/>
            <p:cNvCxnSpPr/>
            <p:nvPr/>
          </p:nvCxnSpPr>
          <p:spPr bwMode="auto">
            <a:xfrm flipV="1">
              <a:off x="4392535" y="1979637"/>
              <a:ext cx="343160" cy="1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Connecteur droit avec flèche 30"/>
            <p:cNvCxnSpPr/>
            <p:nvPr/>
          </p:nvCxnSpPr>
          <p:spPr bwMode="auto">
            <a:xfrm>
              <a:off x="3888432" y="3275781"/>
              <a:ext cx="850783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6" name="Groupe 35"/>
          <p:cNvGrpSpPr/>
          <p:nvPr/>
        </p:nvGrpSpPr>
        <p:grpSpPr>
          <a:xfrm>
            <a:off x="4807455" y="1826639"/>
            <a:ext cx="2631091" cy="2648247"/>
            <a:chOff x="6019059" y="1861984"/>
            <a:chExt cx="2580492" cy="2539858"/>
          </a:xfrm>
        </p:grpSpPr>
        <p:pic>
          <p:nvPicPr>
            <p:cNvPr id="37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7" t="2256" r="1478" b="1654"/>
            <a:stretch/>
          </p:blipFill>
          <p:spPr bwMode="auto">
            <a:xfrm>
              <a:off x="6019059" y="1868749"/>
              <a:ext cx="2580491" cy="2531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" name="Rectangle 37"/>
            <p:cNvSpPr/>
            <p:nvPr/>
          </p:nvSpPr>
          <p:spPr bwMode="auto">
            <a:xfrm>
              <a:off x="6019060" y="1861984"/>
              <a:ext cx="2580491" cy="253985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994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95461"/>
            <a:ext cx="8609013" cy="857250"/>
          </a:xfrm>
        </p:spPr>
        <p:txBody>
          <a:bodyPr/>
          <a:lstStyle/>
          <a:p>
            <a:pPr algn="l"/>
            <a:r>
              <a:rPr lang="en-US" b="1" dirty="0">
                <a:latin typeface="Calibri" panose="020F0502020204030204" pitchFamily="34" charset="0"/>
              </a:rPr>
              <a:t>MPSoCSim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503808" y="827509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 algn="l"/>
            <a:r>
              <a:rPr lang="en-US" sz="2000" kern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Exploitation results</a:t>
            </a:r>
          </a:p>
        </p:txBody>
      </p:sp>
      <p:grpSp>
        <p:nvGrpSpPr>
          <p:cNvPr id="20" name="Groupe 19"/>
          <p:cNvGrpSpPr/>
          <p:nvPr/>
        </p:nvGrpSpPr>
        <p:grpSpPr>
          <a:xfrm>
            <a:off x="134363" y="2542050"/>
            <a:ext cx="4319178" cy="733731"/>
            <a:chOff x="-4679466" y="1704563"/>
            <a:chExt cx="4319178" cy="913862"/>
          </a:xfrm>
        </p:grpSpPr>
        <p:sp>
          <p:nvSpPr>
            <p:cNvPr id="14" name="Nuage 13"/>
            <p:cNvSpPr/>
            <p:nvPr/>
          </p:nvSpPr>
          <p:spPr bwMode="auto">
            <a:xfrm>
              <a:off x="-4679466" y="1704563"/>
              <a:ext cx="4319178" cy="913862"/>
            </a:xfrm>
            <a:prstGeom prst="cloud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Espace réservé du contenu 2"/>
            <p:cNvSpPr txBox="1">
              <a:spLocks/>
            </p:cNvSpPr>
            <p:nvPr/>
          </p:nvSpPr>
          <p:spPr bwMode="auto">
            <a:xfrm>
              <a:off x="-4030092" y="1905456"/>
              <a:ext cx="3453780" cy="5164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0000" tIns="46800" rIns="90000" bIns="4680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57200" rtl="0" eaLnBrk="1" fontAlgn="base" hangingPunct="1">
                <a:spcBef>
                  <a:spcPts val="8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800">
                  <a:solidFill>
                    <a:srgbClr val="00356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fontAlgn="base" hangingPunct="1">
                <a:spcBef>
                  <a:spcPts val="7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31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2pPr>
              <a:lvl3pPr marL="1143000" indent="-228600" algn="l" defTabSz="457200" rtl="0" eaLnBrk="1" fontAlgn="base" hangingPunct="1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6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3pPr>
              <a:lvl4pPr marL="16002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4pPr>
              <a:lvl5pPr marL="20574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5pPr>
              <a:lvl6pPr marL="25146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6pPr>
              <a:lvl7pPr marL="29718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7pPr>
              <a:lvl8pPr marL="34290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8pPr>
              <a:lvl9pPr marL="38862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9pPr>
            </a:lstStyle>
            <a:p>
              <a:pPr marL="0" indent="0"/>
              <a:r>
                <a:rPr lang="en-US" sz="2000" b="1" kern="0" dirty="0">
                  <a:solidFill>
                    <a:schemeClr val="tx1"/>
                  </a:solidFill>
                  <a:latin typeface="Calibri" panose="020F0502020204030204" pitchFamily="34" charset="0"/>
                </a:rPr>
                <a:t>NoC parameters</a:t>
              </a:r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134362" y="1514676"/>
            <a:ext cx="4233255" cy="813514"/>
            <a:chOff x="3410561" y="2388870"/>
            <a:chExt cx="4151594" cy="813514"/>
          </a:xfrm>
        </p:grpSpPr>
        <p:sp>
          <p:nvSpPr>
            <p:cNvPr id="17" name="Nuage 16"/>
            <p:cNvSpPr/>
            <p:nvPr/>
          </p:nvSpPr>
          <p:spPr bwMode="auto">
            <a:xfrm>
              <a:off x="3410561" y="2388870"/>
              <a:ext cx="4151594" cy="813514"/>
            </a:xfrm>
            <a:prstGeom prst="cloud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Espace réservé du contenu 2"/>
            <p:cNvSpPr txBox="1">
              <a:spLocks/>
            </p:cNvSpPr>
            <p:nvPr/>
          </p:nvSpPr>
          <p:spPr bwMode="auto">
            <a:xfrm>
              <a:off x="3885057" y="2565799"/>
              <a:ext cx="3533081" cy="464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0000" tIns="46800" rIns="90000" bIns="4680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57200" rtl="0" eaLnBrk="1" fontAlgn="base" hangingPunct="1">
                <a:spcBef>
                  <a:spcPts val="8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800">
                  <a:solidFill>
                    <a:srgbClr val="00356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fontAlgn="base" hangingPunct="1">
                <a:spcBef>
                  <a:spcPts val="7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31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2pPr>
              <a:lvl3pPr marL="1143000" indent="-228600" algn="l" defTabSz="457200" rtl="0" eaLnBrk="1" fontAlgn="base" hangingPunct="1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6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3pPr>
              <a:lvl4pPr marL="16002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4pPr>
              <a:lvl5pPr marL="20574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5pPr>
              <a:lvl6pPr marL="25146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6pPr>
              <a:lvl7pPr marL="29718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7pPr>
              <a:lvl8pPr marL="34290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8pPr>
              <a:lvl9pPr marL="38862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9pPr>
            </a:lstStyle>
            <a:p>
              <a:pPr marL="0" indent="0"/>
              <a:r>
                <a:rPr lang="en-US" sz="2000" b="1" kern="0" dirty="0">
                  <a:solidFill>
                    <a:schemeClr val="tx1"/>
                  </a:solidFill>
                  <a:latin typeface="Calibri" panose="020F0502020204030204" pitchFamily="34" charset="0"/>
                </a:rPr>
                <a:t>OVP </a:t>
              </a:r>
              <a:r>
                <a:rPr lang="en-US" sz="2000" b="1" kern="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processor</a:t>
              </a:r>
              <a:endParaRPr lang="en-US" sz="2000" b="1" kern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1" name="Groupe 20"/>
          <p:cNvGrpSpPr/>
          <p:nvPr/>
        </p:nvGrpSpPr>
        <p:grpSpPr>
          <a:xfrm>
            <a:off x="143768" y="3779837"/>
            <a:ext cx="4104456" cy="3529345"/>
            <a:chOff x="2604262" y="2122927"/>
            <a:chExt cx="4104456" cy="3529345"/>
          </a:xfrm>
        </p:grpSpPr>
        <p:sp>
          <p:nvSpPr>
            <p:cNvPr id="22" name="Nuage 21"/>
            <p:cNvSpPr/>
            <p:nvPr/>
          </p:nvSpPr>
          <p:spPr bwMode="auto">
            <a:xfrm>
              <a:off x="2604262" y="2122927"/>
              <a:ext cx="4104456" cy="3529345"/>
            </a:xfrm>
            <a:prstGeom prst="cloud">
              <a:avLst/>
            </a:prstGeom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Espace réservé du contenu 2"/>
            <p:cNvSpPr txBox="1">
              <a:spLocks/>
            </p:cNvSpPr>
            <p:nvPr/>
          </p:nvSpPr>
          <p:spPr bwMode="auto">
            <a:xfrm>
              <a:off x="3252334" y="2691722"/>
              <a:ext cx="3456384" cy="2527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0000" tIns="46800" rIns="90000" bIns="4680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57200" rtl="0" eaLnBrk="1" fontAlgn="base" hangingPunct="1">
                <a:spcBef>
                  <a:spcPts val="8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800">
                  <a:solidFill>
                    <a:srgbClr val="00356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fontAlgn="base" hangingPunct="1">
                <a:spcBef>
                  <a:spcPts val="7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31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2pPr>
              <a:lvl3pPr marL="1143000" indent="-228600" algn="l" defTabSz="457200" rtl="0" eaLnBrk="1" fontAlgn="base" hangingPunct="1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6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3pPr>
              <a:lvl4pPr marL="16002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4pPr>
              <a:lvl5pPr marL="20574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5pPr>
              <a:lvl6pPr marL="25146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6pPr>
              <a:lvl7pPr marL="29718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7pPr>
              <a:lvl8pPr marL="34290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8pPr>
              <a:lvl9pPr marL="3886200" indent="-228600" algn="l" defTabSz="457200" rtl="0" eaLnBrk="1" fontAlgn="base" hangingPunct="1">
                <a:spcBef>
                  <a:spcPts val="5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rgbClr val="003560"/>
                  </a:solidFill>
                  <a:latin typeface="Calibri" pitchFamily="32" charset="0"/>
                  <a:ea typeface="+mn-ea"/>
                  <a:cs typeface="+mn-cs"/>
                </a:defRPr>
              </a:lvl9pPr>
            </a:lstStyle>
            <a:p>
              <a:pPr marL="0" indent="0"/>
              <a:r>
                <a:rPr lang="en-US" sz="2000" b="1" kern="0" dirty="0">
                  <a:solidFill>
                    <a:schemeClr val="bg1"/>
                  </a:solidFill>
                  <a:latin typeface="Calibri" panose="020F0502020204030204" pitchFamily="34" charset="0"/>
                </a:rPr>
                <a:t>NI statistics</a:t>
              </a:r>
            </a:p>
            <a:p>
              <a:pPr>
                <a:spcBef>
                  <a:spcPts val="0"/>
                </a:spcBef>
                <a:buClr>
                  <a:schemeClr val="bg1"/>
                </a:buClr>
                <a:buFont typeface="Calibri" panose="020F0502020204030204" pitchFamily="34" charset="0"/>
                <a:buChar char="-"/>
              </a:pPr>
              <a:r>
                <a:rPr lang="en-US" sz="1700" kern="0" dirty="0">
                  <a:solidFill>
                    <a:schemeClr val="bg1"/>
                  </a:solidFill>
                  <a:latin typeface="Calibri" panose="020F0502020204030204" pitchFamily="34" charset="0"/>
                </a:rPr>
                <a:t>Number of messages received</a:t>
              </a:r>
            </a:p>
            <a:p>
              <a:pPr>
                <a:spcBef>
                  <a:spcPts val="0"/>
                </a:spcBef>
                <a:buClr>
                  <a:schemeClr val="bg1"/>
                </a:buClr>
                <a:buFont typeface="Calibri" panose="020F0502020204030204" pitchFamily="34" charset="0"/>
                <a:buChar char="-"/>
              </a:pPr>
              <a:r>
                <a:rPr lang="en-US" sz="1700" kern="0" dirty="0">
                  <a:solidFill>
                    <a:schemeClr val="bg1"/>
                  </a:solidFill>
                  <a:latin typeface="Calibri" panose="020F0502020204030204" pitchFamily="34" charset="0"/>
                </a:rPr>
                <a:t>Mean number of hops</a:t>
              </a:r>
            </a:p>
            <a:p>
              <a:pPr>
                <a:spcBef>
                  <a:spcPts val="0"/>
                </a:spcBef>
                <a:buClr>
                  <a:schemeClr val="bg1"/>
                </a:buClr>
                <a:buFont typeface="Calibri" panose="020F0502020204030204" pitchFamily="34" charset="0"/>
                <a:buChar char="-"/>
              </a:pPr>
              <a:r>
                <a:rPr lang="en-US" sz="1700" kern="0" dirty="0">
                  <a:solidFill>
                    <a:schemeClr val="bg1"/>
                  </a:solidFill>
                  <a:latin typeface="Calibri" panose="020F0502020204030204" pitchFamily="34" charset="0"/>
                </a:rPr>
                <a:t>Mean delay</a:t>
              </a:r>
            </a:p>
            <a:p>
              <a:pPr>
                <a:spcBef>
                  <a:spcPts val="0"/>
                </a:spcBef>
                <a:buClr>
                  <a:schemeClr val="bg1"/>
                </a:buClr>
                <a:buFont typeface="Calibri" panose="020F0502020204030204" pitchFamily="34" charset="0"/>
                <a:buChar char="-"/>
              </a:pPr>
              <a:r>
                <a:rPr lang="en-US" sz="1700" kern="0" dirty="0">
                  <a:solidFill>
                    <a:schemeClr val="bg1"/>
                  </a:solidFill>
                  <a:latin typeface="Calibri" panose="020F0502020204030204" pitchFamily="34" charset="0"/>
                </a:rPr>
                <a:t>Bytes received</a:t>
              </a:r>
            </a:p>
            <a:p>
              <a:pPr>
                <a:spcBef>
                  <a:spcPts val="0"/>
                </a:spcBef>
                <a:buClr>
                  <a:schemeClr val="bg1"/>
                </a:buClr>
                <a:buFont typeface="Calibri" panose="020F0502020204030204" pitchFamily="34" charset="0"/>
                <a:buChar char="-"/>
              </a:pPr>
              <a:r>
                <a:rPr lang="en-US" sz="1700" kern="0" dirty="0">
                  <a:solidFill>
                    <a:schemeClr val="bg1"/>
                  </a:solidFill>
                  <a:latin typeface="Calibri" panose="020F0502020204030204" pitchFamily="34" charset="0"/>
                </a:rPr>
                <a:t>Bytes transmitted </a:t>
              </a:r>
            </a:p>
            <a:p>
              <a:pPr>
                <a:spcBef>
                  <a:spcPts val="0"/>
                </a:spcBef>
                <a:buClr>
                  <a:schemeClr val="bg1"/>
                </a:buClr>
                <a:buFont typeface="Calibri" panose="020F0502020204030204" pitchFamily="34" charset="0"/>
                <a:buChar char="-"/>
              </a:pPr>
              <a:r>
                <a:rPr lang="en-US" sz="1700" kern="0" dirty="0">
                  <a:solidFill>
                    <a:schemeClr val="bg1"/>
                  </a:solidFill>
                  <a:latin typeface="Calibri" panose="020F0502020204030204" pitchFamily="34" charset="0"/>
                </a:rPr>
                <a:t>Max data rate received</a:t>
              </a:r>
            </a:p>
            <a:p>
              <a:pPr>
                <a:spcBef>
                  <a:spcPts val="0"/>
                </a:spcBef>
                <a:buClr>
                  <a:schemeClr val="bg1"/>
                </a:buClr>
                <a:buFont typeface="Calibri" panose="020F0502020204030204" pitchFamily="34" charset="0"/>
                <a:buChar char="-"/>
              </a:pPr>
              <a:r>
                <a:rPr lang="en-US" sz="1700" kern="0" dirty="0">
                  <a:solidFill>
                    <a:schemeClr val="bg1"/>
                  </a:solidFill>
                  <a:latin typeface="Calibri" panose="020F0502020204030204" pitchFamily="34" charset="0"/>
                </a:rPr>
                <a:t>Max data rate transmitted</a:t>
              </a:r>
            </a:p>
            <a:p>
              <a:pPr>
                <a:spcBef>
                  <a:spcPts val="0"/>
                </a:spcBef>
                <a:buClr>
                  <a:schemeClr val="bg1"/>
                </a:buClr>
                <a:buFont typeface="Calibri" panose="020F0502020204030204" pitchFamily="34" charset="0"/>
                <a:buChar char="-"/>
              </a:pPr>
              <a:r>
                <a:rPr lang="en-US" sz="1700" kern="0" dirty="0">
                  <a:solidFill>
                    <a:schemeClr val="bg1"/>
                  </a:solidFill>
                  <a:latin typeface="Calibri" panose="020F0502020204030204" pitchFamily="34" charset="0"/>
                </a:rPr>
                <a:t>…</a:t>
              </a:r>
            </a:p>
          </p:txBody>
        </p:sp>
      </p:grpSp>
      <p:sp>
        <p:nvSpPr>
          <p:cNvPr id="25" name="Nuage 24"/>
          <p:cNvSpPr/>
          <p:nvPr/>
        </p:nvSpPr>
        <p:spPr bwMode="auto">
          <a:xfrm>
            <a:off x="4104208" y="5075981"/>
            <a:ext cx="3343001" cy="2483694"/>
          </a:xfrm>
          <a:prstGeom prst="cloud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 bwMode="auto">
          <a:xfrm>
            <a:off x="4680272" y="5398930"/>
            <a:ext cx="2489647" cy="13332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fontAlgn="base" hangingPunct="1">
              <a:spcBef>
                <a:spcPts val="7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1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6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5pPr>
            <a:lvl6pPr marL="25146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6pPr>
            <a:lvl7pPr marL="29718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7pPr>
            <a:lvl8pPr marL="34290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8pPr>
            <a:lvl9pPr marL="38862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9pPr>
          </a:lstStyle>
          <a:p>
            <a:pPr marL="0" indent="0"/>
            <a:r>
              <a:rPr lang="en-US" sz="2000" b="1" kern="0" dirty="0">
                <a:solidFill>
                  <a:schemeClr val="bg1"/>
                </a:solidFill>
                <a:latin typeface="Calibri" panose="020F0502020204030204" pitchFamily="34" charset="0"/>
              </a:rPr>
              <a:t>OVP results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Calibri" panose="020F0502020204030204" pitchFamily="34" charset="0"/>
              <a:buChar char="-"/>
            </a:pPr>
            <a:r>
              <a:rPr lang="en-US" sz="1700" kern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User </a:t>
            </a:r>
            <a:r>
              <a:rPr lang="en-US" sz="1700" kern="0" dirty="0">
                <a:solidFill>
                  <a:schemeClr val="bg1"/>
                </a:solidFill>
                <a:latin typeface="Calibri" panose="020F0502020204030204" pitchFamily="34" charset="0"/>
              </a:rPr>
              <a:t>time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Calibri" panose="020F0502020204030204" pitchFamily="34" charset="0"/>
              <a:buChar char="-"/>
            </a:pPr>
            <a:r>
              <a:rPr lang="en-US" sz="1700" kern="0" dirty="0">
                <a:solidFill>
                  <a:schemeClr val="bg1"/>
                </a:solidFill>
                <a:latin typeface="Calibri" panose="020F0502020204030204" pitchFamily="34" charset="0"/>
              </a:rPr>
              <a:t>System time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Calibri" panose="020F0502020204030204" pitchFamily="34" charset="0"/>
              <a:buChar char="-"/>
            </a:pPr>
            <a:r>
              <a:rPr lang="en-US" sz="1700" kern="0" dirty="0">
                <a:solidFill>
                  <a:schemeClr val="bg1"/>
                </a:solidFill>
                <a:latin typeface="Calibri" panose="020F0502020204030204" pitchFamily="34" charset="0"/>
              </a:rPr>
              <a:t>Elapsed time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Calibri" panose="020F0502020204030204" pitchFamily="34" charset="0"/>
              <a:buChar char="-"/>
            </a:pPr>
            <a:r>
              <a:rPr lang="en-US" sz="1700" kern="0" dirty="0">
                <a:solidFill>
                  <a:schemeClr val="bg1"/>
                </a:solidFill>
                <a:latin typeface="Calibri" panose="020F0502020204030204" pitchFamily="34" charset="0"/>
              </a:rPr>
              <a:t>Simulated </a:t>
            </a:r>
            <a:r>
              <a:rPr lang="en-US" sz="1700" kern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time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Calibri" panose="020F0502020204030204" pitchFamily="34" charset="0"/>
              <a:buChar char="-"/>
            </a:pPr>
            <a:r>
              <a:rPr lang="en-US" sz="1700" kern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Number of simulated instructions</a:t>
            </a:r>
            <a:endParaRPr lang="en-US" sz="1700" kern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cxnSp>
        <p:nvCxnSpPr>
          <p:cNvPr id="24" name="Connecteur droit avec flèche 23"/>
          <p:cNvCxnSpPr/>
          <p:nvPr/>
        </p:nvCxnSpPr>
        <p:spPr bwMode="auto">
          <a:xfrm flipH="1">
            <a:off x="4367617" y="4492647"/>
            <a:ext cx="1232413" cy="46443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Connecteur droit avec flèche 26"/>
          <p:cNvCxnSpPr/>
          <p:nvPr/>
        </p:nvCxnSpPr>
        <p:spPr bwMode="auto">
          <a:xfrm>
            <a:off x="6336456" y="4492647"/>
            <a:ext cx="0" cy="58333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" name="Groupe 14"/>
          <p:cNvGrpSpPr/>
          <p:nvPr/>
        </p:nvGrpSpPr>
        <p:grpSpPr>
          <a:xfrm>
            <a:off x="5287912" y="1808431"/>
            <a:ext cx="2631091" cy="2648247"/>
            <a:chOff x="6019059" y="1861984"/>
            <a:chExt cx="2580492" cy="2539858"/>
          </a:xfrm>
        </p:grpSpPr>
        <p:pic>
          <p:nvPicPr>
            <p:cNvPr id="29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7" t="2256" r="1478" b="1654"/>
            <a:stretch/>
          </p:blipFill>
          <p:spPr bwMode="auto">
            <a:xfrm>
              <a:off x="6019059" y="1868749"/>
              <a:ext cx="2580491" cy="2531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/>
            <p:nvPr/>
          </p:nvSpPr>
          <p:spPr bwMode="auto">
            <a:xfrm>
              <a:off x="6019060" y="1861984"/>
              <a:ext cx="2580491" cy="253985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33" name="Connecteur droit avec flèche 32"/>
          <p:cNvCxnSpPr/>
          <p:nvPr/>
        </p:nvCxnSpPr>
        <p:spPr bwMode="auto">
          <a:xfrm>
            <a:off x="4453541" y="1923677"/>
            <a:ext cx="834371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Connecteur droit avec flèche 33"/>
          <p:cNvCxnSpPr/>
          <p:nvPr/>
        </p:nvCxnSpPr>
        <p:spPr bwMode="auto">
          <a:xfrm>
            <a:off x="4453541" y="2758076"/>
            <a:ext cx="834371" cy="1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Nuage 29"/>
          <p:cNvSpPr/>
          <p:nvPr/>
        </p:nvSpPr>
        <p:spPr bwMode="auto">
          <a:xfrm>
            <a:off x="7344568" y="4571925"/>
            <a:ext cx="2664296" cy="1379428"/>
          </a:xfrm>
          <a:prstGeom prst="cloud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 bwMode="auto">
          <a:xfrm>
            <a:off x="7519217" y="4750858"/>
            <a:ext cx="2489647" cy="156697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fontAlgn="base" hangingPunct="1">
              <a:spcBef>
                <a:spcPts val="7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1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6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5pPr>
            <a:lvl6pPr marL="25146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6pPr>
            <a:lvl7pPr marL="29718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7pPr>
            <a:lvl8pPr marL="34290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8pPr>
            <a:lvl9pPr marL="38862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9pPr>
          </a:lstStyle>
          <a:p>
            <a:pPr marL="0" indent="0"/>
            <a:r>
              <a:rPr lang="en-US" sz="2000" b="1" kern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Simulation </a:t>
            </a:r>
            <a:endParaRPr lang="en-US" sz="2000" b="1" kern="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buClr>
                <a:schemeClr val="bg1"/>
              </a:buClr>
              <a:buFont typeface="Calibri" panose="020F0502020204030204" pitchFamily="34" charset="0"/>
              <a:buChar char="-"/>
            </a:pPr>
            <a:r>
              <a:rPr lang="en-US" sz="1700" kern="0" dirty="0">
                <a:solidFill>
                  <a:schemeClr val="bg1"/>
                </a:solidFill>
                <a:latin typeface="Calibri" panose="020F0502020204030204" pitchFamily="34" charset="0"/>
              </a:rPr>
              <a:t>Simulated </a:t>
            </a:r>
            <a:r>
              <a:rPr lang="en-US" sz="1700" kern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exec</a:t>
            </a:r>
            <a:r>
              <a:rPr lang="en-US" sz="1700" kern="0" dirty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r>
              <a:rPr lang="en-US" sz="1700" kern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Time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</a:pPr>
            <a:r>
              <a:rPr lang="en-US" sz="1700" kern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(Timer module)</a:t>
            </a:r>
            <a:endParaRPr lang="en-US" sz="1700" kern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cxnSp>
        <p:nvCxnSpPr>
          <p:cNvPr id="32" name="Connecteur droit avec flèche 31"/>
          <p:cNvCxnSpPr/>
          <p:nvPr/>
        </p:nvCxnSpPr>
        <p:spPr bwMode="auto">
          <a:xfrm>
            <a:off x="7488584" y="4499917"/>
            <a:ext cx="406818" cy="21131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3702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au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6150"/>
              </p:ext>
            </p:extLst>
          </p:nvPr>
        </p:nvGraphicFramePr>
        <p:xfrm>
          <a:off x="2808064" y="5517777"/>
          <a:ext cx="1584176" cy="14833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960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60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60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960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Calibri" panose="020F0502020204030204" pitchFamily="34" charset="0"/>
                        </a:rPr>
                        <a:t>c00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c01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c02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c03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c10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c11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c12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c13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c20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c21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c22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c23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c30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c31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c32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c33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 bwMode="auto">
          <a:xfrm>
            <a:off x="3816176" y="6514219"/>
            <a:ext cx="381174" cy="20818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022711" y="6527800"/>
            <a:ext cx="381174" cy="2095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828305" y="5763422"/>
            <a:ext cx="339726" cy="20818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991481" y="5792693"/>
            <a:ext cx="483419" cy="18129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grpSp>
        <p:nvGrpSpPr>
          <p:cNvPr id="2049" name="Groupe 2048"/>
          <p:cNvGrpSpPr/>
          <p:nvPr/>
        </p:nvGrpSpPr>
        <p:grpSpPr>
          <a:xfrm>
            <a:off x="2304008" y="4925060"/>
            <a:ext cx="2026808" cy="1872208"/>
            <a:chOff x="1871960" y="4931965"/>
            <a:chExt cx="2026808" cy="1872208"/>
          </a:xfrm>
        </p:grpSpPr>
        <p:cxnSp>
          <p:nvCxnSpPr>
            <p:cNvPr id="33" name="Connecteur droit avec flèche 32"/>
            <p:cNvCxnSpPr/>
            <p:nvPr/>
          </p:nvCxnSpPr>
          <p:spPr bwMode="auto">
            <a:xfrm>
              <a:off x="2952080" y="4931965"/>
              <a:ext cx="0" cy="576064"/>
            </a:xfrm>
            <a:prstGeom prst="straightConnector1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Connecteur droit avec flèche 33"/>
            <p:cNvCxnSpPr/>
            <p:nvPr/>
          </p:nvCxnSpPr>
          <p:spPr bwMode="auto">
            <a:xfrm>
              <a:off x="2592040" y="4931965"/>
              <a:ext cx="0" cy="576064"/>
            </a:xfrm>
            <a:prstGeom prst="straightConnector1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Connecteur droit avec flèche 24"/>
            <p:cNvCxnSpPr/>
            <p:nvPr/>
          </p:nvCxnSpPr>
          <p:spPr bwMode="auto">
            <a:xfrm>
              <a:off x="3744168" y="4931965"/>
              <a:ext cx="0" cy="576064"/>
            </a:xfrm>
            <a:prstGeom prst="straightConnector1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Connecteur droit avec flèche 31"/>
            <p:cNvCxnSpPr/>
            <p:nvPr/>
          </p:nvCxnSpPr>
          <p:spPr bwMode="auto">
            <a:xfrm>
              <a:off x="3384128" y="4931965"/>
              <a:ext cx="0" cy="576064"/>
            </a:xfrm>
            <a:prstGeom prst="straightConnector1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Connecteur droit avec flèche 34"/>
            <p:cNvCxnSpPr/>
            <p:nvPr/>
          </p:nvCxnSpPr>
          <p:spPr bwMode="auto">
            <a:xfrm>
              <a:off x="1871960" y="5660429"/>
              <a:ext cx="504056" cy="0"/>
            </a:xfrm>
            <a:prstGeom prst="straightConnector1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Connecteur droit avec flèche 37"/>
            <p:cNvCxnSpPr/>
            <p:nvPr/>
          </p:nvCxnSpPr>
          <p:spPr bwMode="auto">
            <a:xfrm>
              <a:off x="1871960" y="6084093"/>
              <a:ext cx="504056" cy="0"/>
            </a:xfrm>
            <a:prstGeom prst="straightConnector1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Connecteur droit avec flèche 38"/>
            <p:cNvCxnSpPr/>
            <p:nvPr/>
          </p:nvCxnSpPr>
          <p:spPr bwMode="auto">
            <a:xfrm>
              <a:off x="1871960" y="6444133"/>
              <a:ext cx="504056" cy="0"/>
            </a:xfrm>
            <a:prstGeom prst="straightConnector1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Connecteur droit avec flèche 39"/>
            <p:cNvCxnSpPr/>
            <p:nvPr/>
          </p:nvCxnSpPr>
          <p:spPr bwMode="auto">
            <a:xfrm>
              <a:off x="1871960" y="6804173"/>
              <a:ext cx="504056" cy="0"/>
            </a:xfrm>
            <a:prstGeom prst="straightConnector1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48" name="ZoneTexte 2047"/>
            <p:cNvSpPr txBox="1"/>
            <p:nvPr/>
          </p:nvSpPr>
          <p:spPr>
            <a:xfrm>
              <a:off x="2477107" y="5721788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accent6">
                      <a:lumMod val="75000"/>
                    </a:schemeClr>
                  </a:solidFill>
                </a:rPr>
                <a:t>ARM</a:t>
              </a: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2446697" y="6453368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accent6">
                      <a:lumMod val="75000"/>
                    </a:schemeClr>
                  </a:solidFill>
                </a:rPr>
                <a:t> µB2</a:t>
              </a: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3250696" y="5690331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accent6">
                      <a:lumMod val="75000"/>
                    </a:schemeClr>
                  </a:solidFill>
                </a:rPr>
                <a:t> µB1</a:t>
              </a: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95461"/>
            <a:ext cx="8609013" cy="857250"/>
          </a:xfrm>
        </p:spPr>
        <p:txBody>
          <a:bodyPr/>
          <a:lstStyle/>
          <a:p>
            <a:pPr algn="l"/>
            <a:r>
              <a:rPr lang="en-US" b="1" dirty="0">
                <a:latin typeface="Calibri" panose="020F0502020204030204" pitchFamily="34" charset="0"/>
              </a:rPr>
              <a:t>MPSoCSim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5775" y="1763714"/>
            <a:ext cx="9067800" cy="165608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Matrices multiplications: ARM generates the matrices, </a:t>
            </a:r>
            <a:r>
              <a:rPr lang="en-US" sz="2000" dirty="0" smtClean="0">
                <a:latin typeface="Calibri" panose="020F0502020204030204" pitchFamily="34" charset="0"/>
              </a:rPr>
              <a:t>splits </a:t>
            </a:r>
            <a:r>
              <a:rPr lang="en-US" sz="2000" dirty="0">
                <a:latin typeface="Calibri" panose="020F0502020204030204" pitchFamily="34" charset="0"/>
              </a:rPr>
              <a:t>the computation, sends data to µ</a:t>
            </a:r>
            <a:r>
              <a:rPr lang="en-US" sz="2000" dirty="0" err="1">
                <a:latin typeface="Calibri" panose="020F0502020204030204" pitchFamily="34" charset="0"/>
              </a:rPr>
              <a:t>Bs</a:t>
            </a:r>
            <a:r>
              <a:rPr lang="en-US" sz="2000" dirty="0">
                <a:latin typeface="Calibri" panose="020F0502020204030204" pitchFamily="34" charset="0"/>
              </a:rPr>
              <a:t> and collects the results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Xilinx </a:t>
            </a:r>
            <a:r>
              <a:rPr lang="en-US" sz="2000" dirty="0" err="1">
                <a:latin typeface="Calibri" panose="020F0502020204030204" pitchFamily="34" charset="0"/>
              </a:rPr>
              <a:t>ZedBoard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smtClean="0">
                <a:latin typeface="Calibri" panose="020F0502020204030204" pitchFamily="34" charset="0"/>
              </a:rPr>
              <a:t>, 667 </a:t>
            </a:r>
            <a:r>
              <a:rPr lang="en-US" sz="2000" dirty="0">
                <a:latin typeface="Calibri" panose="020F0502020204030204" pitchFamily="34" charset="0"/>
              </a:rPr>
              <a:t>MHz (ARM), 100MHz (FPGA</a:t>
            </a:r>
            <a:r>
              <a:rPr lang="en-US" sz="2000" dirty="0" smtClean="0">
                <a:latin typeface="Calibri" panose="020F0502020204030204" pitchFamily="34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2x2 NoC</a:t>
            </a:r>
            <a:endParaRPr lang="en-US" sz="200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503808" y="827509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 algn="l"/>
            <a:r>
              <a:rPr lang="en-US" sz="2000" kern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Comparison with HW implementation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3" t="4382" r="3828" b="3906"/>
          <a:stretch/>
        </p:blipFill>
        <p:spPr bwMode="auto">
          <a:xfrm>
            <a:off x="5976416" y="5015831"/>
            <a:ext cx="2986389" cy="2005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46460"/>
              </p:ext>
            </p:extLst>
          </p:nvPr>
        </p:nvGraphicFramePr>
        <p:xfrm>
          <a:off x="719832" y="5529932"/>
          <a:ext cx="1584176" cy="14833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960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60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60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960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alibri" panose="020F0502020204030204" pitchFamily="34" charset="0"/>
                        </a:rPr>
                        <a:t>a00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a01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a02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a03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a10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a11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a12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a13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a20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a21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a22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a23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a30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a31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a32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a33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642368"/>
              </p:ext>
            </p:extLst>
          </p:nvPr>
        </p:nvGraphicFramePr>
        <p:xfrm>
          <a:off x="2808064" y="3491805"/>
          <a:ext cx="1584176" cy="14833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960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60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60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960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alibri" panose="020F0502020204030204" pitchFamily="34" charset="0"/>
                        </a:rPr>
                        <a:t>b00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b01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b02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b03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b10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b11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a12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b13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b20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b21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b22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b23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b30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b31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b32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latin typeface="Calibri" panose="020F0502020204030204" pitchFamily="34" charset="0"/>
                        </a:rPr>
                        <a:t>b33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3" name="ZoneTexte 42"/>
          <p:cNvSpPr txBox="1"/>
          <p:nvPr/>
        </p:nvSpPr>
        <p:spPr>
          <a:xfrm>
            <a:off x="3682744" y="643722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µB3</a:t>
            </a:r>
          </a:p>
        </p:txBody>
      </p:sp>
      <p:grpSp>
        <p:nvGrpSpPr>
          <p:cNvPr id="48" name="Groupe 47"/>
          <p:cNvGrpSpPr/>
          <p:nvPr/>
        </p:nvGrpSpPr>
        <p:grpSpPr>
          <a:xfrm>
            <a:off x="7180483" y="2755499"/>
            <a:ext cx="1793470" cy="1869687"/>
            <a:chOff x="6019059" y="1861984"/>
            <a:chExt cx="2580492" cy="2539858"/>
          </a:xfrm>
        </p:grpSpPr>
        <p:pic>
          <p:nvPicPr>
            <p:cNvPr id="49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7" t="2256" r="1478" b="1654"/>
            <a:stretch/>
          </p:blipFill>
          <p:spPr bwMode="auto">
            <a:xfrm>
              <a:off x="6019059" y="1868749"/>
              <a:ext cx="2580491" cy="2531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Rectangle 49"/>
            <p:cNvSpPr/>
            <p:nvPr/>
          </p:nvSpPr>
          <p:spPr bwMode="auto">
            <a:xfrm>
              <a:off x="6019060" y="1861984"/>
              <a:ext cx="2580491" cy="253985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1" name="ZoneTexte 30"/>
          <p:cNvSpPr txBox="1"/>
          <p:nvPr/>
        </p:nvSpPr>
        <p:spPr>
          <a:xfrm>
            <a:off x="56803" y="7350040"/>
            <a:ext cx="9505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[1] “P. </a:t>
            </a:r>
            <a:r>
              <a:rPr lang="en-US" sz="1000" dirty="0" err="1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Wehner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, et al., “MPSoCSim: An extended OVP Simulator for Modeling and Evaluation of NoC based heterogeneous MPSoCs”, in  proc. of </a:t>
            </a:r>
            <a:r>
              <a:rPr lang="en-US" sz="1000" dirty="0" err="1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ViPES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 in SAMOS, 2015. </a:t>
            </a:r>
          </a:p>
          <a:p>
            <a:endParaRPr lang="en-US" sz="1000" b="1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87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u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RubFlama"/>
        <a:ea typeface="WenQuanYi Micro Hei"/>
        <a:cs typeface="WenQuanYi Micro Hei"/>
      </a:majorFont>
      <a:minorFont>
        <a:latin typeface="RubFlama Light"/>
        <a:ea typeface="WenQuanYi Micro Hei"/>
        <a:cs typeface="WenQuanYi Micro Hei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WenQuanYi Micro Hei"/>
        <a:cs typeface="WenQuanYi Micro Hei"/>
      </a:majorFont>
      <a:minorFont>
        <a:latin typeface="Calibri"/>
        <a:ea typeface="WenQuanYi Micro Hei"/>
        <a:cs typeface="WenQuanYi Micro Hei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WenQuanYi Micro Hei"/>
        <a:cs typeface="WenQuanYi Micro Hei"/>
      </a:majorFont>
      <a:minorFont>
        <a:latin typeface="Calibri"/>
        <a:ea typeface="WenQuanYi Micro Hei"/>
        <a:cs typeface="WenQuanYi Micro Hei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8002</TotalTime>
  <Words>1427</Words>
  <Application>Microsoft Office PowerPoint</Application>
  <PresentationFormat>Personnalisé</PresentationFormat>
  <Paragraphs>338</Paragraphs>
  <Slides>23</Slides>
  <Notes>18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23</vt:i4>
      </vt:variant>
    </vt:vector>
  </HeadingPairs>
  <TitlesOfParts>
    <vt:vector size="26" baseType="lpstr">
      <vt:lpstr>rub</vt:lpstr>
      <vt:lpstr>1_Larissa</vt:lpstr>
      <vt:lpstr>2_Larissa</vt:lpstr>
      <vt:lpstr>MPSoCSim extension: An OVP Simulator for the Evaluation of Cluster-based Multi and Many-core architectures </vt:lpstr>
      <vt:lpstr>Présentation PowerPoint</vt:lpstr>
      <vt:lpstr>Motivation</vt:lpstr>
      <vt:lpstr>MPSoCSim </vt:lpstr>
      <vt:lpstr>MPSoCSim</vt:lpstr>
      <vt:lpstr>MPSoCSim</vt:lpstr>
      <vt:lpstr>MPSoCSim</vt:lpstr>
      <vt:lpstr>MPSoCSim</vt:lpstr>
      <vt:lpstr>MPSoCSim</vt:lpstr>
      <vt:lpstr>MPSoCSim</vt:lpstr>
      <vt:lpstr>MPSoCSim extension</vt:lpstr>
      <vt:lpstr>MPSoCSim extension</vt:lpstr>
      <vt:lpstr>Evaluation</vt:lpstr>
      <vt:lpstr>Evaluation</vt:lpstr>
      <vt:lpstr>Evaluation</vt:lpstr>
      <vt:lpstr>Evaluation</vt:lpstr>
      <vt:lpstr>Use case</vt:lpstr>
      <vt:lpstr>Conclusion</vt:lpstr>
      <vt:lpstr>Présentation PowerPoint</vt:lpstr>
      <vt:lpstr>Présentation PowerPoint</vt:lpstr>
      <vt:lpstr>Présentation PowerPoint</vt:lpstr>
      <vt:lpstr>Related work</vt:lpstr>
      <vt:lpstr>MPSoCSim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Beate Schiller</dc:creator>
  <cp:lastModifiedBy>Guy</cp:lastModifiedBy>
  <cp:revision>1353</cp:revision>
  <cp:lastPrinted>1601-01-01T00:00:00Z</cp:lastPrinted>
  <dcterms:created xsi:type="dcterms:W3CDTF">2009-11-16T11:47:49Z</dcterms:created>
  <dcterms:modified xsi:type="dcterms:W3CDTF">2016-10-07T11:09:27Z</dcterms:modified>
</cp:coreProperties>
</file>